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7" r:id="rId2"/>
    <p:sldId id="268" r:id="rId3"/>
    <p:sldId id="294" r:id="rId4"/>
    <p:sldId id="295" r:id="rId5"/>
    <p:sldId id="296" r:id="rId6"/>
    <p:sldId id="275" r:id="rId7"/>
    <p:sldId id="265" r:id="rId8"/>
    <p:sldId id="297" r:id="rId9"/>
    <p:sldId id="298" r:id="rId10"/>
    <p:sldId id="276" r:id="rId11"/>
    <p:sldId id="269" r:id="rId12"/>
    <p:sldId id="260" r:id="rId13"/>
    <p:sldId id="285" r:id="rId14"/>
    <p:sldId id="259" r:id="rId15"/>
    <p:sldId id="288" r:id="rId16"/>
    <p:sldId id="290" r:id="rId17"/>
    <p:sldId id="291" r:id="rId18"/>
    <p:sldId id="292" r:id="rId19"/>
    <p:sldId id="286" r:id="rId20"/>
    <p:sldId id="270" r:id="rId21"/>
    <p:sldId id="277" r:id="rId22"/>
    <p:sldId id="266" r:id="rId23"/>
    <p:sldId id="278" r:id="rId24"/>
    <p:sldId id="303" r:id="rId25"/>
    <p:sldId id="304" r:id="rId26"/>
    <p:sldId id="271" r:id="rId27"/>
    <p:sldId id="272" r:id="rId28"/>
    <p:sldId id="280" r:id="rId29"/>
    <p:sldId id="279" r:id="rId30"/>
    <p:sldId id="299" r:id="rId31"/>
    <p:sldId id="311" r:id="rId32"/>
    <p:sldId id="312" r:id="rId33"/>
    <p:sldId id="328" r:id="rId34"/>
    <p:sldId id="313" r:id="rId35"/>
    <p:sldId id="314" r:id="rId36"/>
    <p:sldId id="326" r:id="rId37"/>
    <p:sldId id="315" r:id="rId38"/>
    <p:sldId id="317" r:id="rId39"/>
    <p:sldId id="316" r:id="rId40"/>
    <p:sldId id="300" r:id="rId41"/>
    <p:sldId id="301" r:id="rId42"/>
    <p:sldId id="302" r:id="rId43"/>
    <p:sldId id="305" r:id="rId44"/>
    <p:sldId id="306" r:id="rId45"/>
    <p:sldId id="307" r:id="rId46"/>
    <p:sldId id="308" r:id="rId47"/>
    <p:sldId id="309" r:id="rId48"/>
    <p:sldId id="310" r:id="rId49"/>
    <p:sldId id="318" r:id="rId50"/>
    <p:sldId id="319" r:id="rId51"/>
    <p:sldId id="320" r:id="rId52"/>
    <p:sldId id="321" r:id="rId53"/>
    <p:sldId id="322" r:id="rId54"/>
    <p:sldId id="327" r:id="rId55"/>
    <p:sldId id="323" r:id="rId56"/>
    <p:sldId id="324" r:id="rId57"/>
    <p:sldId id="325" r:id="rId58"/>
    <p:sldId id="281" r:id="rId59"/>
    <p:sldId id="273" r:id="rId60"/>
    <p:sldId id="289" r:id="rId61"/>
    <p:sldId id="274" r:id="rId62"/>
    <p:sldId id="282" r:id="rId63"/>
    <p:sldId id="283" r:id="rId64"/>
    <p:sldId id="284" r:id="rId65"/>
    <p:sldId id="263" r:id="rId66"/>
    <p:sldId id="258" r:id="rId67"/>
    <p:sldId id="287" r:id="rId68"/>
    <p:sldId id="293" r:id="rId69"/>
    <p:sldId id="32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1864" autoAdjust="0"/>
  </p:normalViewPr>
  <p:slideViewPr>
    <p:cSldViewPr>
      <p:cViewPr varScale="1">
        <p:scale>
          <a:sx n="67" d="100"/>
          <a:sy n="67" d="100"/>
        </p:scale>
        <p:origin x="-1170"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53A3E4-AFF7-47FD-B8C6-912F815E45A8}" type="datetimeFigureOut">
              <a:rPr lang="en-US" smtClean="0"/>
              <a:pPr/>
              <a:t>1/6/2018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077B2A-15BF-4EA3-A7C0-5D2BD8DD9EE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077B2A-15BF-4EA3-A7C0-5D2BD8DD9EEA}" type="slidenum">
              <a:rPr lang="en-US" smtClean="0"/>
              <a:pPr/>
              <a:t>59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077B2A-15BF-4EA3-A7C0-5D2BD8DD9EEA}" type="slidenum">
              <a:rPr lang="en-US" smtClean="0"/>
              <a:pPr/>
              <a:t>60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1B2597-3959-410E-B688-E16C7BCE567E}" type="datetimeFigureOut">
              <a:rPr lang="en-US" smtClean="0"/>
              <a:pPr/>
              <a:t>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1B2597-3959-410E-B688-E16C7BCE567E}" type="datetimeFigureOut">
              <a:rPr lang="en-US" smtClean="0"/>
              <a:pPr/>
              <a:t>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1B2597-3959-410E-B688-E16C7BCE567E}" type="datetimeFigureOut">
              <a:rPr lang="en-US" smtClean="0"/>
              <a:pPr/>
              <a:t>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1B2597-3959-410E-B688-E16C7BCE567E}" type="datetimeFigureOut">
              <a:rPr lang="en-US" smtClean="0"/>
              <a:pPr/>
              <a:t>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1B2597-3959-410E-B688-E16C7BCE567E}" type="datetimeFigureOut">
              <a:rPr lang="en-US" smtClean="0"/>
              <a:pPr/>
              <a:t>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1B2597-3959-410E-B688-E16C7BCE567E}" type="datetimeFigureOut">
              <a:rPr lang="en-US" smtClean="0"/>
              <a:pPr/>
              <a:t>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1B2597-3959-410E-B688-E16C7BCE567E}" type="datetimeFigureOut">
              <a:rPr lang="en-US" smtClean="0"/>
              <a:pPr/>
              <a:t>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1B2597-3959-410E-B688-E16C7BCE567E}" type="datetimeFigureOut">
              <a:rPr lang="en-US" smtClean="0"/>
              <a:pPr/>
              <a:t>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B2597-3959-410E-B688-E16C7BCE567E}" type="datetimeFigureOut">
              <a:rPr lang="en-US" smtClean="0"/>
              <a:pPr/>
              <a:t>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1B2597-3959-410E-B688-E16C7BCE567E}" type="datetimeFigureOut">
              <a:rPr lang="en-US" smtClean="0"/>
              <a:pPr/>
              <a:t>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1B2597-3959-410E-B688-E16C7BCE567E}" type="datetimeFigureOut">
              <a:rPr lang="en-US" smtClean="0"/>
              <a:pPr/>
              <a:t>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F76A23-283F-4749-BE0B-29DF82A12AB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B2597-3959-410E-B688-E16C7BCE567E}" type="datetimeFigureOut">
              <a:rPr lang="en-US" smtClean="0"/>
              <a:pPr/>
              <a:t>1/6/2018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F76A23-283F-4749-BE0B-29DF82A12AB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www.computermemoryupgrade.net/measuring-ram-speed.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www.computermemoryupgrade.net/measuring-ram-speed.html"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www.computermemoryupgrade.net/types-of-computer-memory-common-uses.html"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www.computermemoryupgrade.net/types-of-computer-memory-common-uses.html"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www.computermemoryupgrade.net/adding-more-memory.html"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www.computermemoryupgrade.net/adding-more-memory.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www.computermemoryupgrade.net/computer-memory-types-and-memory-technology.html" TargetMode="External"/><Relationship Id="rId2" Type="http://schemas.openxmlformats.org/officeDocument/2006/relationships/hyperlink" Target="https://www.slideshare.net/akiladj/09-memory-storage-ram-cache-hdd-odd-ssd-flashdrives-26048317?next_slideshow=1" TargetMode="External"/><Relationship Id="rId1" Type="http://schemas.openxmlformats.org/officeDocument/2006/relationships/slideLayout" Target="../slideLayouts/slideLayout7.xml"/><Relationship Id="rId4" Type="http://schemas.openxmlformats.org/officeDocument/2006/relationships/hyperlink" Target="http://www.mmumullana.org/downloads/mca%20content/BCA_101%20Computer%20fundamental%20&amp;%20Basics%20of%20C%20language.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www.computermemoryupgrade.net/computer-memory-types-and-memory-technology.html" TargetMode="External"/><Relationship Id="rId2" Type="http://schemas.openxmlformats.org/officeDocument/2006/relationships/hyperlink" Target="https://www.slideshare.net/akiladj/09-memory-storage-ram-cache-hdd-odd-ssd-flashdrives-26048317?next_slideshow=1" TargetMode="External"/><Relationship Id="rId1" Type="http://schemas.openxmlformats.org/officeDocument/2006/relationships/slideLayout" Target="../slideLayouts/slideLayout7.xml"/><Relationship Id="rId4" Type="http://schemas.openxmlformats.org/officeDocument/2006/relationships/hyperlink" Target="http://www.mmumullana.org/downloads/mca%20content/BCA_101%20Computer%20fundamental%20&amp;%20Basics%20of%20C%20language.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www.computermemoryupgrade.net/computer-memory-types-and-memory-technology.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24238" t="37146" r="39263" b="17982"/>
          <a:stretch>
            <a:fillRect/>
          </a:stretch>
        </p:blipFill>
        <p:spPr bwMode="auto">
          <a:xfrm>
            <a:off x="0" y="838200"/>
            <a:ext cx="9144000" cy="57150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064" t="23647" r="39744" b="24786"/>
          <a:stretch>
            <a:fillRect/>
          </a:stretch>
        </p:blipFill>
        <p:spPr bwMode="auto">
          <a:xfrm>
            <a:off x="304800" y="228600"/>
            <a:ext cx="8839200" cy="66294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064" t="27635" r="38622" b="16524"/>
          <a:stretch>
            <a:fillRect/>
          </a:stretch>
        </p:blipFill>
        <p:spPr bwMode="auto">
          <a:xfrm>
            <a:off x="685800" y="685800"/>
            <a:ext cx="8229600" cy="59436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lated image"/>
          <p:cNvPicPr>
            <a:picLocks noChangeAspect="1" noChangeArrowheads="1"/>
          </p:cNvPicPr>
          <p:nvPr/>
        </p:nvPicPr>
        <p:blipFill>
          <a:blip r:embed="rId2"/>
          <a:srcRect/>
          <a:stretch>
            <a:fillRect/>
          </a:stretch>
        </p:blipFill>
        <p:spPr bwMode="auto">
          <a:xfrm>
            <a:off x="2362200" y="2057400"/>
            <a:ext cx="4705350" cy="3914776"/>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224" t="28490" r="41346" b="18803"/>
          <a:stretch>
            <a:fillRect/>
          </a:stretch>
        </p:blipFill>
        <p:spPr bwMode="auto">
          <a:xfrm>
            <a:off x="457200" y="0"/>
            <a:ext cx="8686800" cy="6858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l="33974" t="27920" r="9455" b="22792"/>
          <a:stretch>
            <a:fillRect/>
          </a:stretch>
        </p:blipFill>
        <p:spPr bwMode="auto">
          <a:xfrm>
            <a:off x="533400" y="228600"/>
            <a:ext cx="7924800" cy="61722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4744" t="26496" r="46474" b="14815"/>
          <a:stretch>
            <a:fillRect/>
          </a:stretch>
        </p:blipFill>
        <p:spPr bwMode="auto">
          <a:xfrm>
            <a:off x="533400" y="381000"/>
            <a:ext cx="7772400" cy="6172199"/>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5385" t="26211" r="42308" b="26211"/>
          <a:stretch>
            <a:fillRect/>
          </a:stretch>
        </p:blipFill>
        <p:spPr bwMode="auto">
          <a:xfrm>
            <a:off x="533400" y="990600"/>
            <a:ext cx="6858000" cy="49530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224" t="25926" r="40224" b="25356"/>
          <a:stretch>
            <a:fillRect/>
          </a:stretch>
        </p:blipFill>
        <p:spPr bwMode="auto">
          <a:xfrm>
            <a:off x="990600" y="1219200"/>
            <a:ext cx="7086600" cy="49530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4904" t="25356" r="39744" b="19373"/>
          <a:stretch>
            <a:fillRect/>
          </a:stretch>
        </p:blipFill>
        <p:spPr bwMode="auto">
          <a:xfrm>
            <a:off x="914400" y="0"/>
            <a:ext cx="7010400" cy="3200400"/>
          </a:xfrm>
          <a:prstGeom prst="rect">
            <a:avLst/>
          </a:prstGeom>
          <a:noFill/>
          <a:ln w="9525">
            <a:noFill/>
            <a:miter lim="800000"/>
            <a:headEnd/>
            <a:tailEnd/>
          </a:ln>
        </p:spPr>
      </p:pic>
      <p:pic>
        <p:nvPicPr>
          <p:cNvPr id="5" name="Picture 4"/>
          <p:cNvPicPr/>
          <p:nvPr/>
        </p:nvPicPr>
        <p:blipFill>
          <a:blip r:embed="rId3"/>
          <a:srcRect l="14583" t="28490" r="41026" b="21937"/>
          <a:stretch>
            <a:fillRect/>
          </a:stretch>
        </p:blipFill>
        <p:spPr bwMode="auto">
          <a:xfrm>
            <a:off x="914400" y="3124200"/>
            <a:ext cx="7467600" cy="37338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224" t="25641" r="38942" b="29915"/>
          <a:stretch>
            <a:fillRect/>
          </a:stretch>
        </p:blipFill>
        <p:spPr bwMode="auto">
          <a:xfrm>
            <a:off x="990600" y="1143000"/>
            <a:ext cx="7543800" cy="48768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6987" t="43875" r="41026" b="19943"/>
          <a:stretch>
            <a:fillRect/>
          </a:stretch>
        </p:blipFill>
        <p:spPr bwMode="auto">
          <a:xfrm>
            <a:off x="609600" y="685800"/>
            <a:ext cx="7086600" cy="53340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l="15545" t="25356" r="39423" b="18803"/>
          <a:stretch>
            <a:fillRect/>
          </a:stretch>
        </p:blipFill>
        <p:spPr bwMode="auto">
          <a:xfrm>
            <a:off x="533400" y="533400"/>
            <a:ext cx="7391399" cy="5638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064" t="22792" r="38462" b="21083"/>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lated image"/>
          <p:cNvPicPr/>
          <p:nvPr/>
        </p:nvPicPr>
        <p:blipFill>
          <a:blip r:embed="rId2"/>
          <a:srcRect t="5390" b="9851"/>
          <a:stretch>
            <a:fillRect/>
          </a:stretch>
        </p:blipFill>
        <p:spPr bwMode="auto">
          <a:xfrm>
            <a:off x="381000" y="1676400"/>
            <a:ext cx="8458200" cy="5181600"/>
          </a:xfrm>
          <a:prstGeom prst="rect">
            <a:avLst/>
          </a:prstGeom>
          <a:noFill/>
        </p:spPr>
      </p:pic>
      <p:pic>
        <p:nvPicPr>
          <p:cNvPr id="4" name="Picture 3"/>
          <p:cNvPicPr/>
          <p:nvPr/>
        </p:nvPicPr>
        <p:blipFill>
          <a:blip r:embed="rId3"/>
          <a:srcRect l="31891" t="41026" r="21795" b="38176"/>
          <a:stretch>
            <a:fillRect/>
          </a:stretch>
        </p:blipFill>
        <p:spPr bwMode="auto">
          <a:xfrm>
            <a:off x="990600" y="304800"/>
            <a:ext cx="4343400" cy="13716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l="15224" t="21937" r="38782" b="15670"/>
          <a:stretch>
            <a:fillRect/>
          </a:stretch>
        </p:blipFill>
        <p:spPr bwMode="auto">
          <a:xfrm>
            <a:off x="0" y="0"/>
            <a:ext cx="9144000" cy="6857999"/>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137821"/>
            <a:ext cx="9144000" cy="5262979"/>
          </a:xfrm>
          <a:prstGeom prst="rect">
            <a:avLst/>
          </a:prstGeom>
        </p:spPr>
        <p:txBody>
          <a:bodyPr wrap="square">
            <a:spAutoFit/>
          </a:bodyPr>
          <a:lstStyle/>
          <a:p>
            <a:r>
              <a:rPr lang="en-US" sz="2800" b="1" dirty="0" smtClean="0">
                <a:hlinkClick r:id="rId2"/>
              </a:rPr>
              <a:t>Memory RAM</a:t>
            </a:r>
            <a:r>
              <a:rPr lang="en-US" sz="2800" b="1" dirty="0" smtClean="0"/>
              <a:t> Speed – </a:t>
            </a:r>
          </a:p>
          <a:p>
            <a:pPr lvl="1">
              <a:buFont typeface="Wingdings" pitchFamily="2" charset="2"/>
              <a:buChar char="v"/>
            </a:pPr>
            <a:r>
              <a:rPr lang="en-US" sz="2800" b="1" dirty="0" smtClean="0"/>
              <a:t>Access Time, </a:t>
            </a:r>
          </a:p>
          <a:p>
            <a:pPr lvl="1">
              <a:buFont typeface="Wingdings" pitchFamily="2" charset="2"/>
              <a:buChar char="v"/>
            </a:pPr>
            <a:r>
              <a:rPr lang="en-US" sz="2800" b="1" dirty="0" smtClean="0"/>
              <a:t>Megahertz (MHz),</a:t>
            </a:r>
          </a:p>
          <a:p>
            <a:pPr lvl="1">
              <a:buFont typeface="Wingdings" pitchFamily="2" charset="2"/>
              <a:buChar char="v"/>
            </a:pPr>
            <a:r>
              <a:rPr lang="en-US" sz="2800" b="1" dirty="0" smtClean="0"/>
              <a:t>Bytes Per Second</a:t>
            </a:r>
          </a:p>
          <a:p>
            <a:pPr>
              <a:buFont typeface="Wingdings" pitchFamily="2" charset="2"/>
              <a:buChar char="q"/>
            </a:pPr>
            <a:r>
              <a:rPr lang="en-US" sz="2800" dirty="0" smtClean="0"/>
              <a:t>Prior to SDRAM, speed was expressed in terms of</a:t>
            </a:r>
            <a:r>
              <a:rPr lang="en-US" sz="2800" b="1" dirty="0" smtClean="0"/>
              <a:t> nanoseconds</a:t>
            </a:r>
            <a:r>
              <a:rPr lang="en-US" sz="2800" dirty="0" smtClean="0"/>
              <a:t> (ns). This measured the amount of time it takes the module to deliver a data request. Therefore, the lower the nanosecond speed, the faster.</a:t>
            </a:r>
          </a:p>
          <a:p>
            <a:pPr>
              <a:buFont typeface="Wingdings" pitchFamily="2" charset="2"/>
              <a:buChar char="q"/>
            </a:pPr>
            <a:r>
              <a:rPr lang="en-US" sz="2800" dirty="0" smtClean="0"/>
              <a:t>SDRAM speed is measured in </a:t>
            </a:r>
            <a:r>
              <a:rPr lang="en-US" sz="2800" b="1" dirty="0" smtClean="0"/>
              <a:t>megahertz (MHz)</a:t>
            </a:r>
            <a:r>
              <a:rPr lang="en-US" sz="2800" dirty="0" smtClean="0"/>
              <a:t>. Speed markings on the memory chips may still specific nanoseconds, but in this case in represents the number of nanoseconds between clock cycles.</a:t>
            </a:r>
            <a:endParaRPr lang="en-US" sz="2800" dirty="0"/>
          </a:p>
        </p:txBody>
      </p:sp>
      <p:sp>
        <p:nvSpPr>
          <p:cNvPr id="4" name="Rectangle 3"/>
          <p:cNvSpPr/>
          <p:nvPr/>
        </p:nvSpPr>
        <p:spPr>
          <a:xfrm>
            <a:off x="2895600" y="152400"/>
            <a:ext cx="4865434" cy="646331"/>
          </a:xfrm>
          <a:prstGeom prst="rect">
            <a:avLst/>
          </a:prstGeom>
        </p:spPr>
        <p:txBody>
          <a:bodyPr wrap="none">
            <a:spAutoFit/>
          </a:bodyPr>
          <a:lstStyle/>
          <a:p>
            <a:r>
              <a:rPr lang="en-US" sz="3600" b="1" dirty="0" smtClean="0">
                <a:hlinkClick r:id="rId2"/>
              </a:rPr>
              <a:t>RAM</a:t>
            </a:r>
            <a:r>
              <a:rPr lang="en-US" sz="3600" b="1" dirty="0" smtClean="0"/>
              <a:t> Speed depends on </a:t>
            </a:r>
            <a:endParaRPr lang="en-US" sz="3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43091"/>
            <a:ext cx="9144000" cy="6186309"/>
          </a:xfrm>
          <a:prstGeom prst="rect">
            <a:avLst/>
          </a:prstGeom>
        </p:spPr>
        <p:txBody>
          <a:bodyPr wrap="square">
            <a:spAutoFit/>
          </a:bodyPr>
          <a:lstStyle/>
          <a:p>
            <a:pPr algn="just">
              <a:buFont typeface="Wingdings" pitchFamily="2" charset="2"/>
              <a:buChar char="q"/>
            </a:pPr>
            <a:r>
              <a:rPr lang="en-US" sz="2800" dirty="0" smtClean="0"/>
              <a:t>To calculate </a:t>
            </a:r>
            <a:r>
              <a:rPr lang="en-US" sz="2800" b="1" dirty="0" smtClean="0"/>
              <a:t>bytes per second</a:t>
            </a:r>
            <a:r>
              <a:rPr lang="en-US" sz="2800" dirty="0" smtClean="0"/>
              <a:t> you need to know the </a:t>
            </a:r>
            <a:r>
              <a:rPr lang="en-US" sz="2800" b="1" dirty="0" smtClean="0"/>
              <a:t>Bus Width</a:t>
            </a:r>
            <a:r>
              <a:rPr lang="en-US" sz="2800" dirty="0" smtClean="0"/>
              <a:t> and </a:t>
            </a:r>
            <a:r>
              <a:rPr lang="en-US" sz="2800" b="1" dirty="0" smtClean="0"/>
              <a:t>Bus Speed</a:t>
            </a:r>
            <a:r>
              <a:rPr lang="en-US" sz="2800" dirty="0" smtClean="0"/>
              <a:t> of your PC. The first thing to remember is 8-bits = 1 byte. If you have a 64-bit bus, than 8 bytes of information can be transferred at one time. (64 / 8 bits = 8 bytes)</a:t>
            </a:r>
          </a:p>
          <a:p>
            <a:pPr algn="just">
              <a:buFont typeface="Wingdings" pitchFamily="2" charset="2"/>
              <a:buChar char="q"/>
            </a:pPr>
            <a:r>
              <a:rPr lang="en-US" sz="2800" dirty="0" smtClean="0"/>
              <a:t>If your bus speed is 100Mhz (100 million clock cycles per second) and the bus width is 1 byte wide, the speed is 100 MB's per second. With a 64-bit width, the speed is 800 MBs per second (64 / 8 * 100,000,000)</a:t>
            </a:r>
          </a:p>
          <a:p>
            <a:pPr algn="just">
              <a:buFont typeface="Wingdings" pitchFamily="2" charset="2"/>
              <a:buChar char="q"/>
            </a:pPr>
            <a:r>
              <a:rPr lang="en-US" sz="2400" dirty="0" smtClean="0"/>
              <a:t>Rambus modules are measured in megabytes per second. Rambus modules are either 400 or 300Mhz. Because they send two pieces of information every clock cycle, you get 800 or 600Mhz. They have a 16-bit bus width or 2 bytes (16/8). The 400Mhz module speed is 1600MB a second or 1.6GB a second. (400,000,000 * 2) * 2. The 300Mhz module provides 1.2GBs a second.</a:t>
            </a:r>
            <a:endParaRPr lang="en-US" sz="2400" dirty="0"/>
          </a:p>
        </p:txBody>
      </p:sp>
      <p:sp>
        <p:nvSpPr>
          <p:cNvPr id="4" name="Rectangle 3"/>
          <p:cNvSpPr/>
          <p:nvPr/>
        </p:nvSpPr>
        <p:spPr>
          <a:xfrm>
            <a:off x="2895600" y="-36731"/>
            <a:ext cx="2517036" cy="646331"/>
          </a:xfrm>
          <a:prstGeom prst="rect">
            <a:avLst/>
          </a:prstGeom>
        </p:spPr>
        <p:txBody>
          <a:bodyPr wrap="none">
            <a:spAutoFit/>
          </a:bodyPr>
          <a:lstStyle/>
          <a:p>
            <a:r>
              <a:rPr lang="en-US" sz="3600" b="1" dirty="0" smtClean="0">
                <a:hlinkClick r:id="rId2"/>
              </a:rPr>
              <a:t>RAM</a:t>
            </a:r>
            <a:r>
              <a:rPr lang="en-US" sz="3600" b="1" dirty="0" smtClean="0"/>
              <a:t> Speed </a:t>
            </a:r>
            <a:endParaRPr lang="en-US" sz="3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l="15064" t="25356" r="39103" b="13390"/>
          <a:stretch>
            <a:fillRect/>
          </a:stretch>
        </p:blipFill>
        <p:spPr bwMode="auto">
          <a:xfrm>
            <a:off x="762000" y="914400"/>
            <a:ext cx="7010399" cy="4953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4904" t="21937" r="39103" b="19658"/>
          <a:stretch>
            <a:fillRect/>
          </a:stretch>
        </p:blipFill>
        <p:spPr bwMode="auto">
          <a:xfrm>
            <a:off x="0" y="457200"/>
            <a:ext cx="9143999" cy="60960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064" t="23077" r="38782" b="25641"/>
          <a:stretch>
            <a:fillRect/>
          </a:stretch>
        </p:blipFill>
        <p:spPr bwMode="auto">
          <a:xfrm>
            <a:off x="304800" y="304800"/>
            <a:ext cx="8382000" cy="54102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064" t="25926" r="39744" b="21937"/>
          <a:stretch>
            <a:fillRect/>
          </a:stretch>
        </p:blipFill>
        <p:spPr bwMode="auto">
          <a:xfrm>
            <a:off x="762000" y="533400"/>
            <a:ext cx="7543800" cy="5943599"/>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893647"/>
          </a:xfrm>
          <a:prstGeom prst="rect">
            <a:avLst/>
          </a:prstGeom>
        </p:spPr>
        <p:txBody>
          <a:bodyPr wrap="square">
            <a:spAutoFit/>
          </a:bodyPr>
          <a:lstStyle/>
          <a:p>
            <a:pPr algn="just">
              <a:buFont typeface="Wingdings" pitchFamily="2" charset="2"/>
              <a:buChar char="q"/>
            </a:pPr>
            <a:r>
              <a:rPr lang="en-US" sz="2400" dirty="0" smtClean="0"/>
              <a:t>Computer memory is extremely important to computer operation. </a:t>
            </a:r>
          </a:p>
          <a:p>
            <a:pPr algn="just"/>
            <a:r>
              <a:rPr lang="en-US" sz="2400" dirty="0" smtClean="0"/>
              <a:t>    Files and programs are </a:t>
            </a:r>
            <a:r>
              <a:rPr lang="en-US" sz="2400" i="1" dirty="0" smtClean="0"/>
              <a:t>loaded</a:t>
            </a:r>
            <a:r>
              <a:rPr lang="en-US" sz="2400" dirty="0" smtClean="0"/>
              <a:t>  into memory from external media like </a:t>
            </a:r>
          </a:p>
          <a:p>
            <a:pPr algn="just"/>
            <a:r>
              <a:rPr lang="en-US" sz="2400" dirty="0" smtClean="0"/>
              <a:t>    fixed disks (hard drives) and removable disks (floppies tapes).   </a:t>
            </a:r>
          </a:p>
          <a:p>
            <a:pPr algn="just"/>
            <a:r>
              <a:rPr lang="en-US" sz="2400" dirty="0" smtClean="0"/>
              <a:t>    Memory can be built right into a system board, but it is more typically </a:t>
            </a:r>
          </a:p>
          <a:p>
            <a:pPr algn="just"/>
            <a:r>
              <a:rPr lang="en-US" sz="2400" dirty="0" smtClean="0"/>
              <a:t>    attached to the system board in the form of a chip or module. Inside </a:t>
            </a:r>
          </a:p>
          <a:p>
            <a:pPr algn="just"/>
            <a:r>
              <a:rPr lang="en-US" sz="2400" dirty="0" smtClean="0"/>
              <a:t>    these chips are microscopic digital switches which are used to </a:t>
            </a:r>
          </a:p>
          <a:p>
            <a:pPr algn="just"/>
            <a:r>
              <a:rPr lang="en-US" sz="2400" dirty="0" smtClean="0"/>
              <a:t>    represent binary data. </a:t>
            </a:r>
          </a:p>
          <a:p>
            <a:pPr algn="just">
              <a:buFont typeface="Wingdings" pitchFamily="2" charset="2"/>
              <a:buChar char="q"/>
            </a:pPr>
            <a:r>
              <a:rPr lang="en-US" sz="2400" dirty="0" smtClean="0"/>
              <a:t>A good example of this is when the CPU loads an application program </a:t>
            </a:r>
          </a:p>
          <a:p>
            <a:pPr algn="just"/>
            <a:r>
              <a:rPr lang="en-US" sz="2400" dirty="0" smtClean="0"/>
              <a:t>  - such as a word processing or page layout program - into memory, </a:t>
            </a:r>
          </a:p>
          <a:p>
            <a:pPr algn="just"/>
            <a:r>
              <a:rPr lang="en-US" sz="2400" dirty="0" smtClean="0"/>
              <a:t>    thereby allowing the application program to work as quickly and  </a:t>
            </a:r>
          </a:p>
          <a:p>
            <a:pPr algn="just"/>
            <a:r>
              <a:rPr lang="en-US" sz="2400" dirty="0" smtClean="0"/>
              <a:t>    efficiently as possible. In practical terms, having the program loaded </a:t>
            </a:r>
          </a:p>
          <a:p>
            <a:pPr algn="just"/>
            <a:r>
              <a:rPr lang="en-US" sz="2400" dirty="0" smtClean="0"/>
              <a:t>    into memory means that you can get work done more quickly with </a:t>
            </a:r>
          </a:p>
          <a:p>
            <a:pPr algn="just"/>
            <a:r>
              <a:rPr lang="en-US" sz="2400" dirty="0" smtClean="0"/>
              <a:t>    less time spent waiting for the computer to perform tasks. </a:t>
            </a:r>
            <a:endParaRPr lang="en-US" sz="2400" dirty="0"/>
          </a:p>
        </p:txBody>
      </p:sp>
      <p:pic>
        <p:nvPicPr>
          <p:cNvPr id="1028" name="Picture 4" descr="Memory Module"/>
          <p:cNvPicPr>
            <a:picLocks noChangeAspect="1" noChangeArrowheads="1"/>
          </p:cNvPicPr>
          <p:nvPr/>
        </p:nvPicPr>
        <p:blipFill>
          <a:blip r:embed="rId2"/>
          <a:srcRect/>
          <a:stretch>
            <a:fillRect/>
          </a:stretch>
        </p:blipFill>
        <p:spPr bwMode="auto">
          <a:xfrm>
            <a:off x="0" y="5410200"/>
            <a:ext cx="4952987" cy="990600"/>
          </a:xfrm>
          <a:prstGeom prst="rect">
            <a:avLst/>
          </a:prstGeom>
          <a:noFill/>
        </p:spPr>
      </p:pic>
      <p:pic>
        <p:nvPicPr>
          <p:cNvPr id="1030" name="Picture 6" descr="RAM Sticks"/>
          <p:cNvPicPr>
            <a:picLocks noChangeAspect="1" noChangeArrowheads="1"/>
          </p:cNvPicPr>
          <p:nvPr/>
        </p:nvPicPr>
        <p:blipFill>
          <a:blip r:embed="rId3"/>
          <a:srcRect/>
          <a:stretch>
            <a:fillRect/>
          </a:stretch>
        </p:blipFill>
        <p:spPr bwMode="auto">
          <a:xfrm>
            <a:off x="4495800" y="4800600"/>
            <a:ext cx="4343400" cy="24384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SDRAM, DDR, RAMBUS"/>
          <p:cNvPicPr>
            <a:picLocks noChangeAspect="1" noChangeArrowheads="1"/>
          </p:cNvPicPr>
          <p:nvPr/>
        </p:nvPicPr>
        <p:blipFill>
          <a:blip r:embed="rId2"/>
          <a:srcRect/>
          <a:stretch>
            <a:fillRect/>
          </a:stretch>
        </p:blipFill>
        <p:spPr bwMode="auto">
          <a:xfrm>
            <a:off x="457200" y="762000"/>
            <a:ext cx="7696200" cy="6096000"/>
          </a:xfrm>
          <a:prstGeom prst="rect">
            <a:avLst/>
          </a:prstGeom>
          <a:noFill/>
        </p:spPr>
      </p:pic>
      <p:sp>
        <p:nvSpPr>
          <p:cNvPr id="4" name="TextBox 3"/>
          <p:cNvSpPr txBox="1"/>
          <p:nvPr/>
        </p:nvSpPr>
        <p:spPr>
          <a:xfrm>
            <a:off x="2438400" y="0"/>
            <a:ext cx="4418197" cy="707886"/>
          </a:xfrm>
          <a:prstGeom prst="rect">
            <a:avLst/>
          </a:prstGeom>
          <a:noFill/>
        </p:spPr>
        <p:txBody>
          <a:bodyPr wrap="none" rtlCol="0">
            <a:spAutoFit/>
          </a:bodyPr>
          <a:lstStyle/>
          <a:p>
            <a:r>
              <a:rPr lang="en-US" sz="4000" b="1" dirty="0" smtClean="0"/>
              <a:t>Other types of RAM</a:t>
            </a:r>
            <a:endParaRPr lang="en-US" sz="40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152400"/>
            <a:ext cx="4418197" cy="707886"/>
          </a:xfrm>
          <a:prstGeom prst="rect">
            <a:avLst/>
          </a:prstGeom>
          <a:noFill/>
        </p:spPr>
        <p:txBody>
          <a:bodyPr wrap="none" rtlCol="0">
            <a:spAutoFit/>
          </a:bodyPr>
          <a:lstStyle/>
          <a:p>
            <a:r>
              <a:rPr lang="en-US" sz="4000" b="1" dirty="0" smtClean="0"/>
              <a:t>Other types of RAM</a:t>
            </a:r>
            <a:endParaRPr lang="en-US" sz="4000" b="1" dirty="0"/>
          </a:p>
        </p:txBody>
      </p:sp>
      <p:sp>
        <p:nvSpPr>
          <p:cNvPr id="5" name="Rectangle 4"/>
          <p:cNvSpPr/>
          <p:nvPr/>
        </p:nvSpPr>
        <p:spPr>
          <a:xfrm>
            <a:off x="0" y="381000"/>
            <a:ext cx="9144000" cy="6601807"/>
          </a:xfrm>
          <a:prstGeom prst="rect">
            <a:avLst/>
          </a:prstGeom>
        </p:spPr>
        <p:txBody>
          <a:bodyPr wrap="square">
            <a:spAutoFit/>
          </a:bodyPr>
          <a:lstStyle/>
          <a:p>
            <a:pPr algn="just"/>
            <a:r>
              <a:rPr lang="en-US" sz="2300" dirty="0" smtClean="0"/>
              <a:t>There are main types of RAM: SDRAM, </a:t>
            </a:r>
            <a:r>
              <a:rPr lang="en-US" sz="2300" dirty="0" smtClean="0">
                <a:hlinkClick r:id="rId2"/>
              </a:rPr>
              <a:t>DDR</a:t>
            </a:r>
            <a:r>
              <a:rPr lang="en-US" sz="2300" dirty="0" smtClean="0"/>
              <a:t> and </a:t>
            </a:r>
            <a:r>
              <a:rPr lang="en-US" sz="2300" dirty="0" smtClean="0">
                <a:hlinkClick r:id="rId2"/>
              </a:rPr>
              <a:t>Rambus</a:t>
            </a:r>
            <a:r>
              <a:rPr lang="en-US" sz="2300" dirty="0" smtClean="0"/>
              <a:t> DRAM.</a:t>
            </a:r>
          </a:p>
          <a:p>
            <a:pPr algn="just"/>
            <a:endParaRPr lang="en-US" sz="2300" b="1" dirty="0" smtClean="0"/>
          </a:p>
          <a:p>
            <a:pPr algn="just"/>
            <a:r>
              <a:rPr lang="en-US" sz="2300" b="1" dirty="0" smtClean="0"/>
              <a:t>SDRAM (Synchronous DRAM)</a:t>
            </a:r>
          </a:p>
          <a:p>
            <a:pPr algn="just"/>
            <a:r>
              <a:rPr lang="en-US" sz="2200" dirty="0" smtClean="0"/>
              <a:t>Almost all systems used to ship with 3.3 volt, 168-pin </a:t>
            </a:r>
            <a:r>
              <a:rPr lang="en-US" sz="2200" dirty="0" smtClean="0">
                <a:hlinkClick r:id="rId2"/>
              </a:rPr>
              <a:t>SDRAM DIMMs</a:t>
            </a:r>
            <a:r>
              <a:rPr lang="en-US" sz="2200" dirty="0" smtClean="0"/>
              <a:t>. SDRAM is not an extension of older EDO DRAM but a new type of DRAM altogether. SDRAM started out running at 66 MHz, while older fast page mode DRAM and EDO max out at 50 </a:t>
            </a:r>
            <a:r>
              <a:rPr lang="en-US" sz="2200" dirty="0" err="1" smtClean="0"/>
              <a:t>MHz.</a:t>
            </a:r>
            <a:r>
              <a:rPr lang="en-US" sz="2200" dirty="0" smtClean="0"/>
              <a:t> SDRAM is able to scale to 133 MHz (PC133) officially, and unofficially up to 180MHz or higher. As processors get faster, new generations of memory such as DDR and RDRAM are required to get proper performance.</a:t>
            </a:r>
          </a:p>
          <a:p>
            <a:pPr algn="just"/>
            <a:endParaRPr lang="en-US" sz="2200" dirty="0" smtClean="0"/>
          </a:p>
          <a:p>
            <a:pPr algn="just"/>
            <a:r>
              <a:rPr lang="en-US" sz="2300" b="1" dirty="0" smtClean="0"/>
              <a:t>DDR (Double Data Rate SDRAM)</a:t>
            </a:r>
          </a:p>
          <a:p>
            <a:pPr algn="just"/>
            <a:r>
              <a:rPr lang="en-US" sz="2200" dirty="0" smtClean="0"/>
              <a:t>DDR basically doubles the rate of data transfer of standard SDRAM by transferring data on the up and down tick of a clock cycle. </a:t>
            </a:r>
            <a:r>
              <a:rPr lang="en-US" sz="2200" dirty="0" smtClean="0">
                <a:hlinkClick r:id="rId2"/>
              </a:rPr>
              <a:t>DDR memory </a:t>
            </a:r>
            <a:r>
              <a:rPr lang="en-US" sz="2200" dirty="0" smtClean="0"/>
              <a:t>operating at 333MHz actually operates at 166MHz * 2 (aka PC333 / PC2700) or 133MHz*2 (PC266 / PC2100). DDR is a 2.5 volt technology that uses 184 pins in its DIMMs. It is incompatible with SDRAM physically, but uses a similar parallel bus, making it easier to implement than RDRAM, which is a different technology.</a:t>
            </a:r>
            <a:endParaRPr lang="en-US" sz="2300"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418197" cy="707886"/>
          </a:xfrm>
          <a:prstGeom prst="rect">
            <a:avLst/>
          </a:prstGeom>
          <a:noFill/>
        </p:spPr>
        <p:txBody>
          <a:bodyPr wrap="none" rtlCol="0">
            <a:spAutoFit/>
          </a:bodyPr>
          <a:lstStyle/>
          <a:p>
            <a:r>
              <a:rPr lang="en-US" sz="4000" b="1" dirty="0" smtClean="0"/>
              <a:t>Other types of RAM</a:t>
            </a:r>
            <a:endParaRPr lang="en-US" sz="4000" b="1" dirty="0"/>
          </a:p>
        </p:txBody>
      </p:sp>
      <p:sp>
        <p:nvSpPr>
          <p:cNvPr id="5" name="Rectangle 4"/>
          <p:cNvSpPr/>
          <p:nvPr/>
        </p:nvSpPr>
        <p:spPr>
          <a:xfrm>
            <a:off x="0" y="838200"/>
            <a:ext cx="9144000" cy="6124754"/>
          </a:xfrm>
          <a:prstGeom prst="rect">
            <a:avLst/>
          </a:prstGeom>
        </p:spPr>
        <p:txBody>
          <a:bodyPr wrap="square">
            <a:spAutoFit/>
          </a:bodyPr>
          <a:lstStyle/>
          <a:p>
            <a:r>
              <a:rPr lang="en-US" sz="2800" b="1" dirty="0" smtClean="0"/>
              <a:t>Rambus DRAM (RDRAM)</a:t>
            </a:r>
            <a:r>
              <a:rPr lang="en-US" sz="2800" dirty="0" smtClean="0"/>
              <a:t/>
            </a:r>
            <a:br>
              <a:rPr lang="en-US" sz="2800" dirty="0" smtClean="0"/>
            </a:br>
            <a:r>
              <a:rPr lang="en-US" sz="2800" dirty="0" smtClean="0"/>
              <a:t>Despite it's higher price, Intel has given RDRAM it's blessing for the consumer market, and it will be the sole choice of memory for Intel's Pentium 4. RDRAM is a serial memory technology that arrived in three flavors, PC600, PC700, and PC800. PC800 RDRAM has double the maximum throughput of old PC100 SDRAM, but a higher latency. RDRAM designs with multiple channels, such as those in Pentium 4 motherboards, are currently at the top of the heap in memory throughput, especially when paired with </a:t>
            </a:r>
            <a:r>
              <a:rPr lang="en-US" sz="2800" dirty="0" smtClean="0">
                <a:hlinkClick r:id="rId2"/>
              </a:rPr>
              <a:t>PC1066 RDRAM memory</a:t>
            </a:r>
            <a:r>
              <a:rPr lang="en-US" sz="2800" dirty="0" smtClean="0"/>
              <a:t>.</a:t>
            </a:r>
          </a:p>
          <a:p>
            <a:endParaRPr lang="en-US" sz="2800" dirty="0" smtClean="0"/>
          </a:p>
          <a:p>
            <a:endParaRPr lang="en-US" sz="2800" dirty="0" smtClean="0"/>
          </a:p>
          <a:p>
            <a:endParaRPr lang="en-US"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418197" cy="707886"/>
          </a:xfrm>
          <a:prstGeom prst="rect">
            <a:avLst/>
          </a:prstGeom>
          <a:noFill/>
        </p:spPr>
        <p:txBody>
          <a:bodyPr wrap="none" rtlCol="0">
            <a:spAutoFit/>
          </a:bodyPr>
          <a:lstStyle/>
          <a:p>
            <a:r>
              <a:rPr lang="en-US" sz="4000" b="1" dirty="0" smtClean="0"/>
              <a:t>Other types of RAM</a:t>
            </a:r>
            <a:endParaRPr lang="en-US" sz="4000" b="1" dirty="0"/>
          </a:p>
        </p:txBody>
      </p:sp>
      <p:sp>
        <p:nvSpPr>
          <p:cNvPr id="5" name="Rectangle 4"/>
          <p:cNvSpPr/>
          <p:nvPr/>
        </p:nvSpPr>
        <p:spPr>
          <a:xfrm>
            <a:off x="0" y="838200"/>
            <a:ext cx="9144000" cy="6001643"/>
          </a:xfrm>
          <a:prstGeom prst="rect">
            <a:avLst/>
          </a:prstGeom>
        </p:spPr>
        <p:txBody>
          <a:bodyPr wrap="square">
            <a:spAutoFit/>
          </a:bodyPr>
          <a:lstStyle/>
          <a:p>
            <a:r>
              <a:rPr lang="en-US" sz="2800" b="1" dirty="0" smtClean="0"/>
              <a:t>DIMMs vs. RIMMs</a:t>
            </a:r>
            <a:r>
              <a:rPr lang="en-US" sz="2800" dirty="0" smtClean="0"/>
              <a:t/>
            </a:r>
            <a:br>
              <a:rPr lang="en-US" sz="2800" dirty="0" smtClean="0"/>
            </a:br>
            <a:r>
              <a:rPr lang="en-US" sz="2800" dirty="0" smtClean="0"/>
              <a:t>DRAM comes in two major form factors: DIMMs and RIMMS.</a:t>
            </a:r>
          </a:p>
          <a:p>
            <a:r>
              <a:rPr lang="en-US" sz="2800" dirty="0" smtClean="0"/>
              <a:t>DIMMs are 64-bit components, but if used in a motherboard with a dual-channel configuration (like with an </a:t>
            </a:r>
            <a:r>
              <a:rPr lang="en-US" sz="2800" dirty="0" err="1" smtClean="0"/>
              <a:t>Nvidia</a:t>
            </a:r>
            <a:r>
              <a:rPr lang="en-US" sz="2800" dirty="0" smtClean="0"/>
              <a:t> </a:t>
            </a:r>
            <a:r>
              <a:rPr lang="en-US" sz="2800" dirty="0" err="1" smtClean="0"/>
              <a:t>nForce</a:t>
            </a:r>
            <a:r>
              <a:rPr lang="en-US" sz="2800" dirty="0" smtClean="0"/>
              <a:t> chipset) you must pair them to get maximum performance. So far there aren't many DDR chipset that use dual-channels. </a:t>
            </a:r>
            <a:r>
              <a:rPr lang="en-US" sz="2400" dirty="0" smtClean="0"/>
              <a:t>Typically, if you want to add 512 MB of DIMM memory to your machine, you just pop in a 512 MB DIMM if you've got an available slot. DIMMs for SDRAM and DDR are different, and not physically compatible. SDRAM DIMMs have 168-pins and run at 3.3 volts, while DDR DIMMs have 184-pins and run at 2.5 volts.</a:t>
            </a:r>
          </a:p>
          <a:p>
            <a:r>
              <a:rPr lang="en-US" sz="2400" dirty="0" smtClean="0"/>
              <a:t>RIMMs use only a 16-bit interface but run at higher speeds than DDR. To get maximum performance, Intel RDRAM chipsets require the use of RIMMs in pairs over a dual-channel 32-bit interface. You have to plan more when upgrading and purchasing RDRAM.</a:t>
            </a:r>
            <a:endParaRPr 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418197" cy="707886"/>
          </a:xfrm>
          <a:prstGeom prst="rect">
            <a:avLst/>
          </a:prstGeom>
          <a:noFill/>
        </p:spPr>
        <p:txBody>
          <a:bodyPr wrap="none" rtlCol="0">
            <a:spAutoFit/>
          </a:bodyPr>
          <a:lstStyle/>
          <a:p>
            <a:r>
              <a:rPr lang="en-US" sz="4000" b="1" dirty="0" smtClean="0"/>
              <a:t>Other types of RAM</a:t>
            </a:r>
            <a:endParaRPr lang="en-US" sz="4000" b="1" dirty="0"/>
          </a:p>
        </p:txBody>
      </p:sp>
      <p:pic>
        <p:nvPicPr>
          <p:cNvPr id="57346" name="Picture 2" descr="Simm"/>
          <p:cNvPicPr>
            <a:picLocks noChangeAspect="1" noChangeArrowheads="1"/>
          </p:cNvPicPr>
          <p:nvPr/>
        </p:nvPicPr>
        <p:blipFill>
          <a:blip r:embed="rId2"/>
          <a:srcRect/>
          <a:stretch>
            <a:fillRect/>
          </a:stretch>
        </p:blipFill>
        <p:spPr bwMode="auto">
          <a:xfrm>
            <a:off x="685800" y="762000"/>
            <a:ext cx="5205573" cy="1447800"/>
          </a:xfrm>
          <a:prstGeom prst="rect">
            <a:avLst/>
          </a:prstGeom>
          <a:noFill/>
        </p:spPr>
      </p:pic>
      <p:pic>
        <p:nvPicPr>
          <p:cNvPr id="57348" name="Picture 4" descr="Dimm"/>
          <p:cNvPicPr>
            <a:picLocks noChangeAspect="1" noChangeArrowheads="1"/>
          </p:cNvPicPr>
          <p:nvPr/>
        </p:nvPicPr>
        <p:blipFill>
          <a:blip r:embed="rId3"/>
          <a:srcRect/>
          <a:stretch>
            <a:fillRect/>
          </a:stretch>
        </p:blipFill>
        <p:spPr bwMode="auto">
          <a:xfrm>
            <a:off x="2362200" y="2133600"/>
            <a:ext cx="6061358" cy="1905000"/>
          </a:xfrm>
          <a:prstGeom prst="rect">
            <a:avLst/>
          </a:prstGeom>
          <a:noFill/>
        </p:spPr>
      </p:pic>
      <p:pic>
        <p:nvPicPr>
          <p:cNvPr id="57350" name="Picture 6" descr="Sodimm"/>
          <p:cNvPicPr>
            <a:picLocks noChangeAspect="1" noChangeArrowheads="1"/>
          </p:cNvPicPr>
          <p:nvPr/>
        </p:nvPicPr>
        <p:blipFill>
          <a:blip r:embed="rId4"/>
          <a:srcRect/>
          <a:stretch>
            <a:fillRect/>
          </a:stretch>
        </p:blipFill>
        <p:spPr bwMode="auto">
          <a:xfrm>
            <a:off x="3200400" y="3962400"/>
            <a:ext cx="4800600" cy="2057400"/>
          </a:xfrm>
          <a:prstGeom prst="rect">
            <a:avLst/>
          </a:prstGeom>
          <a:noFill/>
        </p:spPr>
      </p:pic>
      <p:sp>
        <p:nvSpPr>
          <p:cNvPr id="7" name="Rectangle 6"/>
          <p:cNvSpPr/>
          <p:nvPr/>
        </p:nvSpPr>
        <p:spPr>
          <a:xfrm>
            <a:off x="0" y="5867400"/>
            <a:ext cx="9144000" cy="1077218"/>
          </a:xfrm>
          <a:prstGeom prst="rect">
            <a:avLst/>
          </a:prstGeom>
        </p:spPr>
        <p:txBody>
          <a:bodyPr wrap="square">
            <a:spAutoFit/>
          </a:bodyPr>
          <a:lstStyle/>
          <a:p>
            <a:r>
              <a:rPr lang="en-US" sz="3200" b="1" dirty="0" smtClean="0"/>
              <a:t>From the top: SIMM, DIMM and SODIMM memory modules</a:t>
            </a:r>
            <a:endParaRPr lang="en-US" sz="3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762458" cy="707886"/>
          </a:xfrm>
          <a:prstGeom prst="rect">
            <a:avLst/>
          </a:prstGeom>
          <a:noFill/>
        </p:spPr>
        <p:txBody>
          <a:bodyPr wrap="none" rtlCol="0">
            <a:spAutoFit/>
          </a:bodyPr>
          <a:lstStyle/>
          <a:p>
            <a:r>
              <a:rPr lang="en-US" sz="4000" b="1" dirty="0" smtClean="0"/>
              <a:t>Memory Terminology</a:t>
            </a:r>
            <a:endParaRPr lang="en-US" sz="4000" b="1" dirty="0"/>
          </a:p>
        </p:txBody>
      </p:sp>
      <p:sp>
        <p:nvSpPr>
          <p:cNvPr id="8" name="Rectangle 7"/>
          <p:cNvSpPr/>
          <p:nvPr/>
        </p:nvSpPr>
        <p:spPr>
          <a:xfrm>
            <a:off x="381000" y="762000"/>
            <a:ext cx="2462534" cy="523220"/>
          </a:xfrm>
          <a:prstGeom prst="rect">
            <a:avLst/>
          </a:prstGeom>
        </p:spPr>
        <p:txBody>
          <a:bodyPr wrap="none">
            <a:spAutoFit/>
          </a:bodyPr>
          <a:lstStyle/>
          <a:p>
            <a:r>
              <a:rPr lang="en-US" sz="2800" b="1" dirty="0" smtClean="0"/>
              <a:t>Memory Speed</a:t>
            </a:r>
            <a:endParaRPr lang="en-US" sz="2800" dirty="0"/>
          </a:p>
        </p:txBody>
      </p:sp>
      <p:sp>
        <p:nvSpPr>
          <p:cNvPr id="9" name="Rectangle 8"/>
          <p:cNvSpPr/>
          <p:nvPr/>
        </p:nvSpPr>
        <p:spPr>
          <a:xfrm>
            <a:off x="381000" y="1371600"/>
            <a:ext cx="4572000" cy="2246769"/>
          </a:xfrm>
          <a:prstGeom prst="rect">
            <a:avLst/>
          </a:prstGeom>
        </p:spPr>
        <p:txBody>
          <a:bodyPr>
            <a:spAutoFit/>
          </a:bodyPr>
          <a:lstStyle/>
          <a:p>
            <a:r>
              <a:rPr lang="en-US" sz="2800" b="1" dirty="0" smtClean="0"/>
              <a:t>CAS Latency</a:t>
            </a:r>
            <a:r>
              <a:rPr lang="en-US" sz="2800" dirty="0" smtClean="0"/>
              <a:t/>
            </a:r>
            <a:br>
              <a:rPr lang="en-US" sz="2800" dirty="0" smtClean="0"/>
            </a:br>
            <a:r>
              <a:rPr lang="en-US" sz="2800" dirty="0" smtClean="0"/>
              <a:t>SDRAM comes with latency ratings or "CAS (Column Address Strobe) latency" ratings.</a:t>
            </a:r>
            <a:endParaRPr lang="en-US" sz="2800" dirty="0"/>
          </a:p>
        </p:txBody>
      </p:sp>
      <p:sp>
        <p:nvSpPr>
          <p:cNvPr id="10" name="Rectangle 9"/>
          <p:cNvSpPr/>
          <p:nvPr/>
        </p:nvSpPr>
        <p:spPr>
          <a:xfrm>
            <a:off x="304800" y="3810000"/>
            <a:ext cx="3356303" cy="523220"/>
          </a:xfrm>
          <a:prstGeom prst="rect">
            <a:avLst/>
          </a:prstGeom>
        </p:spPr>
        <p:txBody>
          <a:bodyPr wrap="none">
            <a:spAutoFit/>
          </a:bodyPr>
          <a:lstStyle/>
          <a:p>
            <a:r>
              <a:rPr lang="en-US" sz="2800" b="1" dirty="0" smtClean="0"/>
              <a:t>Understanding Cache</a:t>
            </a:r>
            <a:endParaRPr lang="en-US" sz="2800" dirty="0"/>
          </a:p>
        </p:txBody>
      </p:sp>
      <p:sp>
        <p:nvSpPr>
          <p:cNvPr id="7" name="Rectangle 6"/>
          <p:cNvSpPr/>
          <p:nvPr/>
        </p:nvSpPr>
        <p:spPr>
          <a:xfrm>
            <a:off x="304800" y="4648200"/>
            <a:ext cx="3383811" cy="523220"/>
          </a:xfrm>
          <a:prstGeom prst="rect">
            <a:avLst/>
          </a:prstGeom>
        </p:spPr>
        <p:txBody>
          <a:bodyPr wrap="none">
            <a:spAutoFit/>
          </a:bodyPr>
          <a:lstStyle/>
          <a:p>
            <a:pPr algn="just"/>
            <a:r>
              <a:rPr lang="en-US" sz="2800" b="1" dirty="0" smtClean="0"/>
              <a:t>Memory Redundancy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762458" cy="707886"/>
          </a:xfrm>
          <a:prstGeom prst="rect">
            <a:avLst/>
          </a:prstGeom>
          <a:noFill/>
        </p:spPr>
        <p:txBody>
          <a:bodyPr wrap="none" rtlCol="0">
            <a:spAutoFit/>
          </a:bodyPr>
          <a:lstStyle/>
          <a:p>
            <a:r>
              <a:rPr lang="en-US" sz="4000" b="1" dirty="0" smtClean="0"/>
              <a:t>Memory Terminology</a:t>
            </a:r>
            <a:endParaRPr lang="en-US" sz="4000" b="1" dirty="0"/>
          </a:p>
        </p:txBody>
      </p:sp>
      <p:sp>
        <p:nvSpPr>
          <p:cNvPr id="11" name="Rectangle 10"/>
          <p:cNvSpPr/>
          <p:nvPr/>
        </p:nvSpPr>
        <p:spPr>
          <a:xfrm>
            <a:off x="0" y="838200"/>
            <a:ext cx="9144000" cy="5847755"/>
          </a:xfrm>
          <a:prstGeom prst="rect">
            <a:avLst/>
          </a:prstGeom>
        </p:spPr>
        <p:txBody>
          <a:bodyPr wrap="square">
            <a:spAutoFit/>
          </a:bodyPr>
          <a:lstStyle/>
          <a:p>
            <a:r>
              <a:rPr lang="en-US" sz="2200" b="1" dirty="0" smtClean="0"/>
              <a:t>Cache really a five or six level structure:</a:t>
            </a:r>
          </a:p>
          <a:p>
            <a:endParaRPr lang="en-US" sz="2200" dirty="0" smtClean="0"/>
          </a:p>
          <a:p>
            <a:pPr marL="342900" indent="-342900">
              <a:buFont typeface="+mj-lt"/>
              <a:buAutoNum type="arabicPeriod"/>
            </a:pPr>
            <a:r>
              <a:rPr lang="en-US" sz="2200" dirty="0" smtClean="0"/>
              <a:t>The first two levels of memory are contained in the processor itself, consisting of the processor's small internal memory, or </a:t>
            </a:r>
            <a:r>
              <a:rPr lang="en-US" sz="2200" b="1" dirty="0" smtClean="0"/>
              <a:t>registers</a:t>
            </a:r>
            <a:r>
              <a:rPr lang="en-US" sz="2200" dirty="0" smtClean="0"/>
              <a:t>, and </a:t>
            </a:r>
            <a:r>
              <a:rPr lang="en-US" sz="2200" b="1" dirty="0" smtClean="0"/>
              <a:t>L1 cache</a:t>
            </a:r>
            <a:r>
              <a:rPr lang="en-US" sz="2200" dirty="0" smtClean="0"/>
              <a:t>, which is the first level of cache, usually contained in the processor. </a:t>
            </a:r>
          </a:p>
          <a:p>
            <a:pPr marL="342900" indent="-342900">
              <a:buFont typeface="+mj-lt"/>
              <a:buAutoNum type="arabicPeriod"/>
            </a:pPr>
            <a:r>
              <a:rPr lang="en-US" sz="2200" dirty="0" smtClean="0"/>
              <a:t>The third level of memory is the </a:t>
            </a:r>
            <a:r>
              <a:rPr lang="en-US" sz="2200" b="1" dirty="0" smtClean="0"/>
              <a:t>L2 cache</a:t>
            </a:r>
            <a:r>
              <a:rPr lang="en-US" sz="2200" dirty="0" smtClean="0"/>
              <a:t>, usually contained on the motherboard.</a:t>
            </a:r>
          </a:p>
          <a:p>
            <a:pPr marL="342900" indent="-342900">
              <a:buFont typeface="+mj-lt"/>
              <a:buAutoNum type="arabicPeriod"/>
            </a:pPr>
            <a:r>
              <a:rPr lang="en-US" sz="2200" dirty="0" smtClean="0"/>
              <a:t>The fourth level, is being referred to as </a:t>
            </a:r>
            <a:r>
              <a:rPr lang="en-US" sz="2200" b="1" dirty="0" smtClean="0"/>
              <a:t>L3 cache</a:t>
            </a:r>
            <a:r>
              <a:rPr lang="en-US" sz="2200" dirty="0" smtClean="0"/>
              <a:t>. This cache used to be the L2 cache on the motherboard, but now that some processors include L1 and L2 cache on the chip, it becomes L3 cache. Usually, it runs slower than the processor, but faster than main memory.</a:t>
            </a:r>
          </a:p>
          <a:p>
            <a:pPr marL="342900" indent="-342900">
              <a:buFont typeface="+mj-lt"/>
              <a:buAutoNum type="arabicPeriod"/>
            </a:pPr>
            <a:r>
              <a:rPr lang="en-US" sz="2200" dirty="0" smtClean="0"/>
              <a:t>The fifth level (or fourth if you have no "L3 cache") of memory is the </a:t>
            </a:r>
            <a:r>
              <a:rPr lang="en-US" sz="2200" b="1" dirty="0" smtClean="0"/>
              <a:t>main memory</a:t>
            </a:r>
            <a:r>
              <a:rPr lang="en-US" sz="2200" dirty="0" smtClean="0"/>
              <a:t> itself. </a:t>
            </a:r>
          </a:p>
          <a:p>
            <a:pPr marL="342900" indent="-342900">
              <a:buFont typeface="+mj-lt"/>
              <a:buAutoNum type="arabicPeriod"/>
            </a:pPr>
            <a:r>
              <a:rPr lang="en-US" sz="2200" dirty="0" smtClean="0"/>
              <a:t>The sixth level is a piece of the hard disk used by the Operating System, usually called </a:t>
            </a:r>
            <a:r>
              <a:rPr lang="en-US" sz="2200" b="1" dirty="0" smtClean="0"/>
              <a:t>virtual memory</a:t>
            </a:r>
            <a:r>
              <a:rPr lang="en-US" sz="2200" dirty="0" smtClean="0"/>
              <a:t>. Most operating systems use this when they run out of main memory, but some use it in other ways as well.</a:t>
            </a:r>
          </a:p>
          <a:p>
            <a:pPr marL="342900" indent="-342900">
              <a:buFont typeface="+mj-lt"/>
              <a:buAutoNum type="arabicPeriod"/>
            </a:pPr>
            <a:endParaRPr lang="en-US" sz="2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762458" cy="707886"/>
          </a:xfrm>
          <a:prstGeom prst="rect">
            <a:avLst/>
          </a:prstGeom>
          <a:noFill/>
        </p:spPr>
        <p:txBody>
          <a:bodyPr wrap="none" rtlCol="0">
            <a:spAutoFit/>
          </a:bodyPr>
          <a:lstStyle/>
          <a:p>
            <a:r>
              <a:rPr lang="en-US" sz="4000" b="1" dirty="0" smtClean="0"/>
              <a:t>Memory Terminology</a:t>
            </a:r>
            <a:endParaRPr lang="en-US" sz="4000" b="1" dirty="0"/>
          </a:p>
        </p:txBody>
      </p:sp>
      <p:sp>
        <p:nvSpPr>
          <p:cNvPr id="11" name="Rectangle 10"/>
          <p:cNvSpPr/>
          <p:nvPr/>
        </p:nvSpPr>
        <p:spPr>
          <a:xfrm>
            <a:off x="0" y="685800"/>
            <a:ext cx="9144000" cy="6370975"/>
          </a:xfrm>
          <a:prstGeom prst="rect">
            <a:avLst/>
          </a:prstGeom>
        </p:spPr>
        <p:txBody>
          <a:bodyPr wrap="square">
            <a:spAutoFit/>
          </a:bodyPr>
          <a:lstStyle/>
          <a:p>
            <a:pPr algn="just"/>
            <a:r>
              <a:rPr lang="en-US" sz="2400" b="1" dirty="0" smtClean="0"/>
              <a:t>Memory Redundancy</a:t>
            </a:r>
          </a:p>
          <a:p>
            <a:pPr marL="457200" indent="-457200" algn="just">
              <a:buFont typeface="+mj-lt"/>
              <a:buAutoNum type="arabicPeriod"/>
            </a:pPr>
            <a:r>
              <a:rPr lang="en-US" sz="2400" dirty="0" smtClean="0"/>
              <a:t>One important aspect to consider in memory is what level of redundancy you want. There are a few different levels of redundancy available in memory. Depending on your motherboard, it may support all or some of these types of memory:</a:t>
            </a:r>
          </a:p>
          <a:p>
            <a:pPr marL="457200" indent="-457200" algn="just">
              <a:buFont typeface="+mj-lt"/>
              <a:buAutoNum type="alphaLcPeriod"/>
            </a:pPr>
            <a:r>
              <a:rPr lang="en-US" sz="2400" dirty="0" smtClean="0"/>
              <a:t>The cheapest and most prevalent level of redundancy is </a:t>
            </a:r>
            <a:r>
              <a:rPr lang="en-US" sz="2400" b="1" dirty="0" smtClean="0"/>
              <a:t>non-parity memory</a:t>
            </a:r>
            <a:r>
              <a:rPr lang="en-US" sz="2400" dirty="0" smtClean="0"/>
              <a:t>. When you have non-parity memory in your machine and it encounters a memory error, the operating system will have no way of knowing and will most likely crash, but could corrupt data as well with no way of telling the OS. This is the most common type of memory, and unless specified, that's what you're getting. It works fine for most applications</a:t>
            </a:r>
          </a:p>
          <a:p>
            <a:pPr marL="457200" indent="-457200" algn="just">
              <a:buFont typeface="+mj-lt"/>
              <a:buAutoNum type="alphaLcPeriod"/>
            </a:pPr>
            <a:r>
              <a:rPr lang="en-US" sz="2400" dirty="0" smtClean="0"/>
              <a:t>The second level of redundancy is </a:t>
            </a:r>
            <a:r>
              <a:rPr lang="en-US" sz="2400" b="1" dirty="0" smtClean="0"/>
              <a:t>parity memory</a:t>
            </a:r>
            <a:r>
              <a:rPr lang="en-US" sz="2400" dirty="0" smtClean="0"/>
              <a:t> (also called true parity). Parity memory has extra chips that act as parity chips. Thus, the chip will be able to detect when a memory error has occurred and signal the operating system. </a:t>
            </a:r>
          </a:p>
          <a:p>
            <a:pPr algn="just"/>
            <a:endParaRPr lang="en-US" sz="2400"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762458" cy="707886"/>
          </a:xfrm>
          <a:prstGeom prst="rect">
            <a:avLst/>
          </a:prstGeom>
          <a:noFill/>
        </p:spPr>
        <p:txBody>
          <a:bodyPr wrap="none" rtlCol="0">
            <a:spAutoFit/>
          </a:bodyPr>
          <a:lstStyle/>
          <a:p>
            <a:r>
              <a:rPr lang="en-US" sz="4000" b="1" dirty="0" smtClean="0"/>
              <a:t>Memory Terminology</a:t>
            </a:r>
            <a:endParaRPr lang="en-US" sz="4000" b="1" dirty="0"/>
          </a:p>
        </p:txBody>
      </p:sp>
      <p:sp>
        <p:nvSpPr>
          <p:cNvPr id="11" name="Rectangle 10"/>
          <p:cNvSpPr/>
          <p:nvPr/>
        </p:nvSpPr>
        <p:spPr>
          <a:xfrm>
            <a:off x="0" y="685800"/>
            <a:ext cx="9144000" cy="1938992"/>
          </a:xfrm>
          <a:prstGeom prst="rect">
            <a:avLst/>
          </a:prstGeom>
        </p:spPr>
        <p:txBody>
          <a:bodyPr wrap="square">
            <a:spAutoFit/>
          </a:bodyPr>
          <a:lstStyle/>
          <a:p>
            <a:pPr marL="457200" indent="-457200" algn="just"/>
            <a:r>
              <a:rPr lang="en-US" sz="2400" dirty="0" smtClean="0"/>
              <a:t>c.	The third level of redundancy is </a:t>
            </a:r>
            <a:r>
              <a:rPr lang="en-US" sz="2400" b="1" dirty="0" smtClean="0"/>
              <a:t>ECC</a:t>
            </a:r>
            <a:r>
              <a:rPr lang="en-US" sz="2400" dirty="0" smtClean="0"/>
              <a:t> (Error Checking and Correcting). This requires even more logic and is usually more expensive. Not only does it detect memory errors, but it also corrects 1-bit ECC errors. If you have a 2-bit error, you will still have some problems. Some motherboards enable you to have ECC memory.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762458" cy="707886"/>
          </a:xfrm>
          <a:prstGeom prst="rect">
            <a:avLst/>
          </a:prstGeom>
          <a:noFill/>
        </p:spPr>
        <p:txBody>
          <a:bodyPr wrap="none" rtlCol="0">
            <a:spAutoFit/>
          </a:bodyPr>
          <a:lstStyle/>
          <a:p>
            <a:r>
              <a:rPr lang="en-US" sz="4000" b="1" dirty="0" smtClean="0"/>
              <a:t>Memory Terminology</a:t>
            </a:r>
            <a:endParaRPr lang="en-US" sz="4000" b="1" dirty="0"/>
          </a:p>
        </p:txBody>
      </p:sp>
      <p:sp>
        <p:nvSpPr>
          <p:cNvPr id="11" name="Rectangle 10"/>
          <p:cNvSpPr/>
          <p:nvPr/>
        </p:nvSpPr>
        <p:spPr>
          <a:xfrm>
            <a:off x="0" y="685800"/>
            <a:ext cx="9144000" cy="4524315"/>
          </a:xfrm>
          <a:prstGeom prst="rect">
            <a:avLst/>
          </a:prstGeom>
        </p:spPr>
        <p:txBody>
          <a:bodyPr wrap="square">
            <a:spAutoFit/>
          </a:bodyPr>
          <a:lstStyle/>
          <a:p>
            <a:r>
              <a:rPr lang="en-US" sz="2400" b="1" dirty="0" smtClean="0"/>
              <a:t>Older memory types</a:t>
            </a:r>
            <a:br>
              <a:rPr lang="en-US" sz="2400" b="1" dirty="0" smtClean="0"/>
            </a:br>
            <a:r>
              <a:rPr lang="en-US" sz="2400" b="1" i="1" dirty="0" smtClean="0"/>
              <a:t>Fast Page Mode DRAM</a:t>
            </a:r>
            <a:r>
              <a:rPr lang="en-US" sz="2400" dirty="0" smtClean="0"/>
              <a:t/>
            </a:r>
            <a:br>
              <a:rPr lang="en-US" sz="2400" dirty="0" smtClean="0"/>
            </a:br>
            <a:r>
              <a:rPr lang="en-US" sz="2400" dirty="0" smtClean="0"/>
              <a:t>Fast Page Mode DRAM is plain old DRAM as we once knew it. The problem with standard DRAM was that it maxes out at about 50 </a:t>
            </a:r>
            <a:r>
              <a:rPr lang="en-US" sz="2400" dirty="0" err="1" smtClean="0"/>
              <a:t>MHz.</a:t>
            </a:r>
            <a:endParaRPr lang="en-US" sz="2400" dirty="0" smtClean="0"/>
          </a:p>
          <a:p>
            <a:r>
              <a:rPr lang="en-US" sz="2400" b="1" i="1" dirty="0" smtClean="0"/>
              <a:t>EDO DRAM</a:t>
            </a:r>
            <a:r>
              <a:rPr lang="en-US" sz="2400" dirty="0" smtClean="0"/>
              <a:t/>
            </a:r>
            <a:br>
              <a:rPr lang="en-US" sz="2400" dirty="0" smtClean="0"/>
            </a:br>
            <a:r>
              <a:rPr lang="en-US" sz="2400" dirty="0" smtClean="0"/>
              <a:t>EDO DRAM gave people up to 5% system performance increase over DRAM. EDO DRAM is like FPM DRAM with some cache built into the chip. Like FPM DRAM, EDO DRAM maxes out at about 50 </a:t>
            </a:r>
            <a:r>
              <a:rPr lang="en-US" sz="2400" dirty="0" err="1" smtClean="0"/>
              <a:t>MHz.</a:t>
            </a:r>
            <a:r>
              <a:rPr lang="en-US" sz="2400" dirty="0" smtClean="0"/>
              <a:t> Early on, some system makers claimed that if you used EDO DRAM you didn't need L2 cache in your computer to get decent performance. They were wrong. It turns out that EDO DRAM works along with L2 cache to make things even faster, but if you lose the L2 cache, you lose a lot of speed.</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986528"/>
          </a:xfrm>
          <a:prstGeom prst="rect">
            <a:avLst/>
          </a:prstGeom>
        </p:spPr>
        <p:txBody>
          <a:bodyPr wrap="square">
            <a:spAutoFit/>
          </a:bodyPr>
          <a:lstStyle/>
          <a:p>
            <a:pPr marL="457200" indent="-457200" algn="just">
              <a:buFont typeface="+mj-lt"/>
              <a:buAutoNum type="arabicPeriod"/>
            </a:pPr>
            <a:r>
              <a:rPr lang="en-US" sz="2800" dirty="0" smtClean="0"/>
              <a:t>The process begins when you enter a command from your keyboard. The CPU interprets the command and instructs the hard drive to load the command or program into memory. Once the data is loaded into memory, the CPU is able to access it much more quickly than if it had to retrieve it from the hard drive. </a:t>
            </a:r>
          </a:p>
          <a:p>
            <a:pPr marL="457200" indent="-457200" algn="just">
              <a:buFont typeface="+mj-lt"/>
              <a:buAutoNum type="arabicPeriod"/>
            </a:pPr>
            <a:r>
              <a:rPr lang="en-US" sz="2800" dirty="0" smtClean="0"/>
              <a:t>This process of putting things the CPU needs in a place where it can get at them more quickly is similar to placing various electronic files and documents you're using on the computer into a single file folder or directory. By doing so, you keep all the files you need handy and avoid searching in several places every time you need them. </a:t>
            </a:r>
          </a:p>
          <a:p>
            <a:pPr marL="457200" indent="-457200" algn="just">
              <a:buFont typeface="+mj-lt"/>
              <a:buAutoNum type="arabicPeriod"/>
            </a:pPr>
            <a:r>
              <a:rPr lang="en-US" sz="2800" dirty="0" smtClean="0"/>
              <a:t>In general the more RAM a computer has the faster the computer operates. Why? RAM is where all the information is kept just before the computer needs to use it.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418197" cy="707886"/>
          </a:xfrm>
          <a:prstGeom prst="rect">
            <a:avLst/>
          </a:prstGeom>
          <a:noFill/>
        </p:spPr>
        <p:txBody>
          <a:bodyPr wrap="none" rtlCol="0">
            <a:spAutoFit/>
          </a:bodyPr>
          <a:lstStyle/>
          <a:p>
            <a:r>
              <a:rPr lang="en-US" sz="4000" b="1" dirty="0" smtClean="0"/>
              <a:t>Other types of RAM</a:t>
            </a:r>
            <a:endParaRPr lang="en-US" sz="4000" b="1" dirty="0"/>
          </a:p>
        </p:txBody>
      </p:sp>
      <p:sp>
        <p:nvSpPr>
          <p:cNvPr id="5" name="Rectangle 4"/>
          <p:cNvSpPr/>
          <p:nvPr/>
        </p:nvSpPr>
        <p:spPr>
          <a:xfrm>
            <a:off x="0" y="685801"/>
            <a:ext cx="9144000" cy="6370975"/>
          </a:xfrm>
          <a:prstGeom prst="rect">
            <a:avLst/>
          </a:prstGeom>
        </p:spPr>
        <p:txBody>
          <a:bodyPr wrap="square">
            <a:spAutoFit/>
          </a:bodyPr>
          <a:lstStyle/>
          <a:p>
            <a:pPr algn="just"/>
            <a:r>
              <a:rPr lang="en-US" sz="2400" b="1" dirty="0" smtClean="0"/>
              <a:t>FPM (Fast Page Mode)</a:t>
            </a:r>
          </a:p>
          <a:p>
            <a:pPr algn="just"/>
            <a:r>
              <a:rPr lang="en-US" sz="2400" dirty="0" smtClean="0"/>
              <a:t>At one time, this was the most common and was often just referred to as DRAM. It offered faster access to data located within the same row. </a:t>
            </a:r>
            <a:br>
              <a:rPr lang="en-US" sz="2400" dirty="0" smtClean="0"/>
            </a:br>
            <a:endParaRPr lang="en-US" sz="2400" dirty="0" smtClean="0"/>
          </a:p>
          <a:p>
            <a:pPr algn="just"/>
            <a:r>
              <a:rPr lang="en-US" sz="2400" b="1" dirty="0" smtClean="0"/>
              <a:t>EDO (Extended Data Out)</a:t>
            </a:r>
          </a:p>
          <a:p>
            <a:pPr algn="just"/>
            <a:r>
              <a:rPr lang="en-US" sz="2400" dirty="0" smtClean="0"/>
              <a:t>Newer than DRAM (1995) and requires only one CPU wait state. You can gain a 10 to 15% improvement in performance with EDO memory.</a:t>
            </a:r>
            <a:br>
              <a:rPr lang="en-US" sz="2400" dirty="0" smtClean="0"/>
            </a:br>
            <a:r>
              <a:rPr lang="en-US" sz="2400" b="1" dirty="0" smtClean="0"/>
              <a:t>BEDO (Burst Extended Data Out)</a:t>
            </a:r>
          </a:p>
          <a:p>
            <a:pPr algn="just"/>
            <a:r>
              <a:rPr lang="en-US" sz="2400" dirty="0" smtClean="0"/>
              <a:t>A step up from the EDO chips. It requires zero wait states and provides at least another 13 percent increase in performance.</a:t>
            </a:r>
          </a:p>
          <a:p>
            <a:pPr algn="just"/>
            <a:r>
              <a:rPr lang="en-US" sz="2400" b="1" dirty="0" smtClean="0"/>
              <a:t>SDRAM (Static DRAM)</a:t>
            </a:r>
          </a:p>
          <a:p>
            <a:pPr algn="just"/>
            <a:r>
              <a:rPr lang="en-US" sz="2400" dirty="0" smtClean="0"/>
              <a:t>Introduced in late 1996, retains memory and does not require refreshing. It synchronizes itself with the timing of the CPU. It also takes advantage of interleaving and burst mode functions. SDRAM is faster and more expensive than DRAM. It comes in speeds of 66, 100, 133, 200, and 266MHz.</a:t>
            </a:r>
            <a:endParaRPr lang="en-US" sz="2400" b="1" dirty="0" smtClean="0"/>
          </a:p>
          <a:p>
            <a:pPr algn="just"/>
            <a:endParaRPr lang="en-US" sz="24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418197" cy="707886"/>
          </a:xfrm>
          <a:prstGeom prst="rect">
            <a:avLst/>
          </a:prstGeom>
          <a:noFill/>
        </p:spPr>
        <p:txBody>
          <a:bodyPr wrap="none" rtlCol="0">
            <a:spAutoFit/>
          </a:bodyPr>
          <a:lstStyle/>
          <a:p>
            <a:r>
              <a:rPr lang="en-US" sz="4000" b="1" dirty="0" smtClean="0"/>
              <a:t>Other types of RAM</a:t>
            </a:r>
            <a:endParaRPr lang="en-US" sz="4000" b="1" dirty="0"/>
          </a:p>
        </p:txBody>
      </p:sp>
      <p:sp>
        <p:nvSpPr>
          <p:cNvPr id="5" name="Rectangle 4"/>
          <p:cNvSpPr/>
          <p:nvPr/>
        </p:nvSpPr>
        <p:spPr>
          <a:xfrm>
            <a:off x="0" y="685801"/>
            <a:ext cx="9144000" cy="6370975"/>
          </a:xfrm>
          <a:prstGeom prst="rect">
            <a:avLst/>
          </a:prstGeom>
        </p:spPr>
        <p:txBody>
          <a:bodyPr wrap="square">
            <a:spAutoFit/>
          </a:bodyPr>
          <a:lstStyle/>
          <a:p>
            <a:pPr algn="just"/>
            <a:r>
              <a:rPr lang="en-US" sz="2400" b="1" dirty="0" smtClean="0"/>
              <a:t>DDR SDRAM (Double Data Rate Synchronous DRAM)</a:t>
            </a:r>
          </a:p>
          <a:p>
            <a:pPr algn="just"/>
            <a:r>
              <a:rPr lang="en-US" sz="2400" dirty="0" smtClean="0"/>
              <a:t>Allows transactions on both the rising and falling edges of the clock cycle. It has a bus clock speed of 100MHz and will yield an effective data transfer rate of 200MHz.</a:t>
            </a:r>
          </a:p>
          <a:p>
            <a:pPr algn="just"/>
            <a:r>
              <a:rPr lang="en-US" sz="2400" b="1" dirty="0" smtClean="0"/>
              <a:t>Direct Rambus</a:t>
            </a:r>
          </a:p>
          <a:p>
            <a:pPr algn="just"/>
            <a:r>
              <a:rPr lang="en-US" sz="2400" dirty="0" smtClean="0"/>
              <a:t>Extraordinarily fast. By using doubled clocked provides a transfer rate up to 1.6GBs yielding a 800MHz speed over a narrow 16 bit bus.</a:t>
            </a:r>
            <a:br>
              <a:rPr lang="en-US" sz="2400" dirty="0" smtClean="0"/>
            </a:br>
            <a:r>
              <a:rPr lang="en-US" sz="2400" b="1" dirty="0" smtClean="0"/>
              <a:t>Cache RAM</a:t>
            </a:r>
          </a:p>
          <a:p>
            <a:pPr algn="just"/>
            <a:r>
              <a:rPr lang="en-US" sz="2400" dirty="0" smtClean="0"/>
              <a:t>This is where SRAM is used for storing information required by the CPU. It is in kilobyte sizes of 128KB, 256KB, etc.</a:t>
            </a:r>
          </a:p>
          <a:p>
            <a:pPr algn="just"/>
            <a:r>
              <a:rPr lang="en-US" sz="2400" b="1" dirty="0" smtClean="0"/>
              <a:t>VRAM (Video RAM)</a:t>
            </a:r>
          </a:p>
          <a:p>
            <a:pPr algn="just"/>
            <a:r>
              <a:rPr lang="en-US" sz="2400" dirty="0" smtClean="0"/>
              <a:t>VRAM is a video version of FPM and is most often used in video accelerator cards. Because it has two ports, It provides the extra benefit over DRAM of being able to execute simultaneous read/write operations at the same time. One channel is used to refresh the screen and the other manages image changes. VRAM tends to be more expensive.</a:t>
            </a:r>
            <a:endParaRPr lang="en-US" sz="2400" b="1" dirty="0" smtClean="0"/>
          </a:p>
          <a:p>
            <a:endParaRPr lang="en-US" sz="24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418197" cy="707886"/>
          </a:xfrm>
          <a:prstGeom prst="rect">
            <a:avLst/>
          </a:prstGeom>
          <a:noFill/>
        </p:spPr>
        <p:txBody>
          <a:bodyPr wrap="none" rtlCol="0">
            <a:spAutoFit/>
          </a:bodyPr>
          <a:lstStyle/>
          <a:p>
            <a:r>
              <a:rPr lang="en-US" sz="4000" b="1" dirty="0" smtClean="0"/>
              <a:t>Other types of RAM</a:t>
            </a:r>
            <a:endParaRPr lang="en-US" sz="4000" b="1" dirty="0"/>
          </a:p>
        </p:txBody>
      </p:sp>
      <p:sp>
        <p:nvSpPr>
          <p:cNvPr id="5" name="Rectangle 4"/>
          <p:cNvSpPr/>
          <p:nvPr/>
        </p:nvSpPr>
        <p:spPr>
          <a:xfrm>
            <a:off x="0" y="685801"/>
            <a:ext cx="9144000" cy="5262979"/>
          </a:xfrm>
          <a:prstGeom prst="rect">
            <a:avLst/>
          </a:prstGeom>
        </p:spPr>
        <p:txBody>
          <a:bodyPr wrap="square">
            <a:spAutoFit/>
          </a:bodyPr>
          <a:lstStyle/>
          <a:p>
            <a:r>
              <a:rPr lang="en-US" sz="2400" b="1" dirty="0" smtClean="0"/>
              <a:t>Flash Memory</a:t>
            </a:r>
            <a:r>
              <a:rPr lang="en-US" sz="2400" dirty="0" smtClean="0"/>
              <a:t/>
            </a:r>
            <a:br>
              <a:rPr lang="en-US" sz="2400" dirty="0" smtClean="0"/>
            </a:br>
            <a:r>
              <a:rPr lang="en-US" sz="2400" dirty="0" smtClean="0"/>
              <a:t>This is a solid-state, nonvolatile, rewritable memory that functions like RAM and a hard disk combined. If power is lost, all data remains in memory. Because of its high speed, durability, and low voltage requirements, it is ideal for digital cameras, cell phones, printers, handheld computers, pagers and audio recorders.</a:t>
            </a:r>
            <a:br>
              <a:rPr lang="en-US" sz="2400" dirty="0" smtClean="0"/>
            </a:br>
            <a:r>
              <a:rPr lang="en-US" sz="2400" dirty="0" smtClean="0"/>
              <a:t/>
            </a:r>
            <a:br>
              <a:rPr lang="en-US" sz="2400" dirty="0" smtClean="0"/>
            </a:br>
            <a:r>
              <a:rPr lang="en-US" sz="2400" b="1" dirty="0" smtClean="0"/>
              <a:t>Shadow RAM</a:t>
            </a:r>
            <a:r>
              <a:rPr lang="en-US" sz="2400" dirty="0" smtClean="0"/>
              <a:t/>
            </a:r>
            <a:br>
              <a:rPr lang="en-US" sz="2400" dirty="0" smtClean="0"/>
            </a:br>
            <a:r>
              <a:rPr lang="en-US" sz="2400" dirty="0" smtClean="0"/>
              <a:t>When your computer starts up (boots), minimal instructions for performing the startup procedures and video controls are stored in ROM (Read Only Memory) in what is commonly called BIOS. ROM executes slowly. Shadow RAM allows for the capability of moving selected parts of the BIOS code from ROM to the faster RAM memory.</a:t>
            </a:r>
            <a:endParaRPr lang="en-US" sz="2400" b="1" dirty="0" smtClean="0"/>
          </a:p>
          <a:p>
            <a:r>
              <a:rPr lang="en-US" sz="2400" dirty="0" smtClean="0"/>
              <a:t>  </a:t>
            </a:r>
            <a:endParaRPr 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461665"/>
          </a:xfrm>
          <a:prstGeom prst="rect">
            <a:avLst/>
          </a:prstGeom>
        </p:spPr>
        <p:txBody>
          <a:bodyPr wrap="square">
            <a:spAutoFit/>
          </a:bodyPr>
          <a:lstStyle/>
          <a:p>
            <a:r>
              <a:rPr lang="en-US" sz="2400" b="1" dirty="0" smtClean="0"/>
              <a:t>Determining your Computer RAM Type</a:t>
            </a:r>
            <a:endParaRPr lang="en-US" sz="2400" b="1" dirty="0"/>
          </a:p>
        </p:txBody>
      </p:sp>
      <p:sp>
        <p:nvSpPr>
          <p:cNvPr id="6" name="Rectangle 5"/>
          <p:cNvSpPr/>
          <p:nvPr/>
        </p:nvSpPr>
        <p:spPr>
          <a:xfrm>
            <a:off x="0" y="685800"/>
            <a:ext cx="9144000" cy="4401205"/>
          </a:xfrm>
          <a:prstGeom prst="rect">
            <a:avLst/>
          </a:prstGeom>
        </p:spPr>
        <p:txBody>
          <a:bodyPr wrap="square">
            <a:spAutoFit/>
          </a:bodyPr>
          <a:lstStyle/>
          <a:p>
            <a:pPr marL="514350" indent="-514350">
              <a:buFont typeface="+mj-lt"/>
              <a:buAutoNum type="arabicPeriod"/>
            </a:pPr>
            <a:r>
              <a:rPr lang="en-US" sz="2800" dirty="0" smtClean="0"/>
              <a:t>Currently the cost for </a:t>
            </a:r>
            <a:r>
              <a:rPr lang="en-US" sz="2800" dirty="0" smtClean="0">
                <a:hlinkClick r:id="rId2"/>
              </a:rPr>
              <a:t>adding additional memory</a:t>
            </a:r>
            <a:r>
              <a:rPr lang="en-US" sz="2800" dirty="0" smtClean="0"/>
              <a:t> is very low. Installation of memory is also fairly simple. It does not require any reconfiguration.</a:t>
            </a:r>
            <a:r>
              <a:rPr lang="en-US" sz="2800" b="1" dirty="0" smtClean="0"/>
              <a:t> The difficult part is determining what type of memory you need.</a:t>
            </a:r>
          </a:p>
          <a:p>
            <a:pPr marL="1885950" lvl="3" indent="-514350">
              <a:buFont typeface="Wingdings" pitchFamily="2" charset="2"/>
              <a:buChar char="Ø"/>
            </a:pPr>
            <a:r>
              <a:rPr lang="en-US" sz="2800" dirty="0" smtClean="0">
                <a:hlinkClick r:id="rId2"/>
              </a:rPr>
              <a:t>Type</a:t>
            </a:r>
            <a:r>
              <a:rPr lang="en-US" sz="2800" dirty="0" smtClean="0"/>
              <a:t> | </a:t>
            </a:r>
            <a:r>
              <a:rPr lang="en-US" sz="2800" dirty="0" smtClean="0">
                <a:hlinkClick r:id="rId2"/>
              </a:rPr>
              <a:t>Socket</a:t>
            </a:r>
            <a:r>
              <a:rPr lang="en-US" sz="2800" dirty="0" smtClean="0"/>
              <a:t> | </a:t>
            </a:r>
            <a:r>
              <a:rPr lang="en-US" sz="2800" dirty="0" smtClean="0">
                <a:hlinkClick r:id="rId2"/>
              </a:rPr>
              <a:t>Amount</a:t>
            </a:r>
            <a:endParaRPr lang="en-US" sz="2800" dirty="0" smtClean="0"/>
          </a:p>
          <a:p>
            <a:endParaRPr lang="en-US" sz="2800" dirty="0" smtClean="0"/>
          </a:p>
          <a:p>
            <a:pPr marL="514350" indent="-514350">
              <a:buAutoNum type="arabicPeriod" startAt="2"/>
            </a:pPr>
            <a:r>
              <a:rPr lang="en-US" sz="2800" dirty="0" smtClean="0"/>
              <a:t>More information on memory determination...</a:t>
            </a:r>
            <a:r>
              <a:rPr lang="en-US" sz="2800" i="1" dirty="0" smtClean="0"/>
              <a:t/>
            </a:r>
            <a:br>
              <a:rPr lang="en-US" sz="2800" i="1" dirty="0" smtClean="0"/>
            </a:br>
            <a:r>
              <a:rPr lang="en-US" sz="2800" i="1" dirty="0" smtClean="0"/>
              <a:t>	</a:t>
            </a:r>
            <a:r>
              <a:rPr lang="en-US" sz="2800" dirty="0" smtClean="0">
                <a:hlinkClick r:id="rId2"/>
              </a:rPr>
              <a:t>Looking Inside</a:t>
            </a:r>
            <a:r>
              <a:rPr lang="en-US" sz="2800" dirty="0" smtClean="0"/>
              <a:t> | </a:t>
            </a:r>
            <a:r>
              <a:rPr lang="en-US" sz="2800" dirty="0" smtClean="0">
                <a:hlinkClick r:id="rId2"/>
              </a:rPr>
              <a:t>Check the Manual</a:t>
            </a:r>
            <a:r>
              <a:rPr lang="en-US" sz="2800" dirty="0" smtClean="0"/>
              <a:t> | </a:t>
            </a:r>
            <a:r>
              <a:rPr lang="en-US" sz="2800" dirty="0" smtClean="0">
                <a:hlinkClick r:id="rId2"/>
              </a:rPr>
              <a:t>Identification</a:t>
            </a:r>
            <a:endParaRPr lang="en-US" sz="2800" dirty="0" smtClean="0"/>
          </a:p>
          <a:p>
            <a:pPr marL="514350" indent="-514350"/>
            <a:endParaRPr lang="en-US" sz="2800" dirty="0" smtClean="0"/>
          </a:p>
          <a:p>
            <a:endParaRPr lang="en-US"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46331"/>
          </a:xfrm>
          <a:prstGeom prst="rect">
            <a:avLst/>
          </a:prstGeom>
        </p:spPr>
        <p:txBody>
          <a:bodyPr wrap="square">
            <a:spAutoFit/>
          </a:bodyPr>
          <a:lstStyle/>
          <a:p>
            <a:r>
              <a:rPr lang="en-US" sz="3600" b="1" dirty="0" smtClean="0"/>
              <a:t>Determining your Computer RAM Type</a:t>
            </a:r>
          </a:p>
        </p:txBody>
      </p:sp>
      <p:sp>
        <p:nvSpPr>
          <p:cNvPr id="6" name="Rectangle 5"/>
          <p:cNvSpPr/>
          <p:nvPr/>
        </p:nvSpPr>
        <p:spPr>
          <a:xfrm>
            <a:off x="0" y="457200"/>
            <a:ext cx="9144000" cy="6494085"/>
          </a:xfrm>
          <a:prstGeom prst="rect">
            <a:avLst/>
          </a:prstGeom>
        </p:spPr>
        <p:txBody>
          <a:bodyPr wrap="square">
            <a:spAutoFit/>
          </a:bodyPr>
          <a:lstStyle/>
          <a:p>
            <a:r>
              <a:rPr lang="en-US" sz="2800" b="1" dirty="0" smtClean="0"/>
              <a:t> 1.	Type</a:t>
            </a:r>
          </a:p>
          <a:p>
            <a:pPr>
              <a:buFont typeface="Wingdings" pitchFamily="2" charset="2"/>
              <a:buChar char="q"/>
            </a:pPr>
            <a:r>
              <a:rPr lang="en-US" sz="2800" b="1" dirty="0" smtClean="0"/>
              <a:t>FPM</a:t>
            </a:r>
            <a:r>
              <a:rPr lang="en-US" sz="2800" dirty="0" smtClean="0"/>
              <a:t> – Fast Page </a:t>
            </a:r>
            <a:r>
              <a:rPr lang="en-US" sz="2800" dirty="0" smtClean="0"/>
              <a:t>Mode- </a:t>
            </a:r>
            <a:r>
              <a:rPr lang="en-US" sz="2800" dirty="0" smtClean="0"/>
              <a:t>If you have a 486, you probably have FPM </a:t>
            </a:r>
          </a:p>
          <a:p>
            <a:pPr>
              <a:buFont typeface="Wingdings" pitchFamily="2" charset="2"/>
              <a:buChar char="q"/>
            </a:pPr>
            <a:r>
              <a:rPr lang="en-US" sz="2800" b="1" dirty="0" smtClean="0"/>
              <a:t>EDO </a:t>
            </a:r>
            <a:r>
              <a:rPr lang="en-US" sz="2800" dirty="0" smtClean="0"/>
              <a:t>– Extended Data Out - If you have an early Pentium system, you probably have EDO </a:t>
            </a:r>
          </a:p>
          <a:p>
            <a:pPr>
              <a:buFont typeface="Wingdings" pitchFamily="2" charset="2"/>
              <a:buChar char="q"/>
            </a:pPr>
            <a:r>
              <a:rPr lang="en-US" sz="2800" b="1" dirty="0" smtClean="0"/>
              <a:t>SDRAM </a:t>
            </a:r>
            <a:r>
              <a:rPr lang="en-US" sz="2800" dirty="0" smtClean="0"/>
              <a:t>- If you have a Pentium or Celeron system purchased in 1999, you probably have SDRAM </a:t>
            </a:r>
          </a:p>
          <a:p>
            <a:r>
              <a:rPr lang="en-US" sz="2800" b="1" dirty="0" smtClean="0"/>
              <a:t> 2.	Sockets</a:t>
            </a:r>
          </a:p>
          <a:p>
            <a:r>
              <a:rPr lang="en-US" sz="2400" dirty="0" smtClean="0"/>
              <a:t>Memory modules plug into a socket on the motherboard. There are three socket types. </a:t>
            </a:r>
          </a:p>
          <a:p>
            <a:pPr>
              <a:buFont typeface="Wingdings" pitchFamily="2" charset="2"/>
              <a:buChar char="q"/>
            </a:pPr>
            <a:r>
              <a:rPr lang="en-US" sz="2400" b="1" dirty="0" smtClean="0"/>
              <a:t>SIMM</a:t>
            </a:r>
            <a:r>
              <a:rPr lang="en-US" sz="2400" dirty="0" smtClean="0"/>
              <a:t> – </a:t>
            </a:r>
            <a:r>
              <a:rPr lang="en-US" sz="2400" b="1" dirty="0" smtClean="0"/>
              <a:t>30 pin</a:t>
            </a:r>
            <a:r>
              <a:rPr lang="en-US" sz="2400" dirty="0" smtClean="0"/>
              <a:t> – 3 inches in length </a:t>
            </a:r>
          </a:p>
          <a:p>
            <a:pPr>
              <a:buFont typeface="Wingdings" pitchFamily="2" charset="2"/>
              <a:buChar char="q"/>
            </a:pPr>
            <a:r>
              <a:rPr lang="en-US" sz="2400" b="1" dirty="0" smtClean="0"/>
              <a:t>SIMM – 72 pin</a:t>
            </a:r>
            <a:r>
              <a:rPr lang="en-US" sz="2400" dirty="0" smtClean="0"/>
              <a:t> – 4 inches in length </a:t>
            </a:r>
          </a:p>
          <a:p>
            <a:pPr>
              <a:buFont typeface="Wingdings" pitchFamily="2" charset="2"/>
              <a:buChar char="q"/>
            </a:pPr>
            <a:r>
              <a:rPr lang="en-US" sz="2400" b="1" dirty="0" smtClean="0"/>
              <a:t>DIMM</a:t>
            </a:r>
            <a:r>
              <a:rPr lang="en-US" sz="2400" dirty="0" smtClean="0"/>
              <a:t> – </a:t>
            </a:r>
            <a:r>
              <a:rPr lang="en-US" sz="2400" b="1" dirty="0" smtClean="0"/>
              <a:t>168 pin</a:t>
            </a:r>
            <a:r>
              <a:rPr lang="en-US" sz="2400" dirty="0" smtClean="0"/>
              <a:t> – 5 inches in length </a:t>
            </a:r>
          </a:p>
          <a:p>
            <a:r>
              <a:rPr lang="en-US" sz="2400" dirty="0" smtClean="0"/>
              <a:t>Most older 486 machines will use 30 pin modules. Later model 486 and Pentium machines will probably use 72 pin modules. More recent Pentium machines may have 168 pin.</a:t>
            </a:r>
            <a:endParaRPr 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46331"/>
          </a:xfrm>
          <a:prstGeom prst="rect">
            <a:avLst/>
          </a:prstGeom>
        </p:spPr>
        <p:txBody>
          <a:bodyPr wrap="square">
            <a:spAutoFit/>
          </a:bodyPr>
          <a:lstStyle/>
          <a:p>
            <a:r>
              <a:rPr lang="en-US" sz="3600" b="1" dirty="0" smtClean="0"/>
              <a:t>Determining your Computer RAM Type</a:t>
            </a:r>
          </a:p>
        </p:txBody>
      </p:sp>
      <p:sp>
        <p:nvSpPr>
          <p:cNvPr id="6" name="Rectangle 5"/>
          <p:cNvSpPr/>
          <p:nvPr/>
        </p:nvSpPr>
        <p:spPr>
          <a:xfrm>
            <a:off x="0" y="457200"/>
            <a:ext cx="9144000" cy="5693866"/>
          </a:xfrm>
          <a:prstGeom prst="rect">
            <a:avLst/>
          </a:prstGeom>
        </p:spPr>
        <p:txBody>
          <a:bodyPr wrap="square">
            <a:spAutoFit/>
          </a:bodyPr>
          <a:lstStyle/>
          <a:p>
            <a:r>
              <a:rPr lang="en-US" sz="2800" b="1" dirty="0" smtClean="0"/>
              <a:t>Amount</a:t>
            </a:r>
          </a:p>
          <a:p>
            <a:pPr>
              <a:buFont typeface="Wingdings" pitchFamily="2" charset="2"/>
              <a:buChar char="q"/>
            </a:pPr>
            <a:r>
              <a:rPr lang="en-US" sz="2800" dirty="0" smtClean="0"/>
              <a:t>Memory sizes increase by the power of 2. This results in </a:t>
            </a:r>
          </a:p>
          <a:p>
            <a:r>
              <a:rPr lang="en-US" sz="2800" dirty="0" smtClean="0"/>
              <a:t>     sizes of 1, 2, 4, 8, 16, 32, 64, 128, 256 MBs.</a:t>
            </a:r>
          </a:p>
          <a:p>
            <a:pPr>
              <a:buFont typeface="Wingdings" pitchFamily="2" charset="2"/>
              <a:buChar char="q"/>
            </a:pPr>
            <a:r>
              <a:rPr lang="en-US" sz="2800" dirty="0" smtClean="0"/>
              <a:t>On some older 486 machines, one memory module can be </a:t>
            </a:r>
          </a:p>
          <a:p>
            <a:r>
              <a:rPr lang="en-US" sz="2800" dirty="0" smtClean="0"/>
              <a:t>    added at a time. </a:t>
            </a:r>
          </a:p>
          <a:p>
            <a:pPr>
              <a:buFont typeface="Wingdings" pitchFamily="2" charset="2"/>
              <a:buChar char="q"/>
            </a:pPr>
            <a:r>
              <a:rPr lang="en-US" sz="2800" dirty="0" smtClean="0"/>
              <a:t>On most Pentium machines, modules must be added in </a:t>
            </a:r>
          </a:p>
          <a:p>
            <a:r>
              <a:rPr lang="en-US" sz="2800" dirty="0" smtClean="0"/>
              <a:t>    pairs. Each pair must be of the same size. SDRAM modules </a:t>
            </a:r>
          </a:p>
          <a:p>
            <a:r>
              <a:rPr lang="en-US" sz="2800" dirty="0" smtClean="0"/>
              <a:t>    can be added one at a time. </a:t>
            </a:r>
          </a:p>
          <a:p>
            <a:endParaRPr lang="en-US" sz="2800" dirty="0" smtClean="0"/>
          </a:p>
          <a:p>
            <a:pPr>
              <a:buFont typeface="Wingdings" pitchFamily="2" charset="2"/>
              <a:buChar char="v"/>
            </a:pPr>
            <a:r>
              <a:rPr lang="en-US" sz="2800" dirty="0" smtClean="0"/>
              <a:t>For example, if you have 8 MBs of memory on a Pentium, you have two 4 MB modules. To increase to 16 MBs, you need to add two more 4 MB modules. To increase to 24 MBs, you need to add two 8 MB modules.</a:t>
            </a:r>
            <a:endParaRPr 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2931"/>
            <a:ext cx="9144000" cy="646331"/>
          </a:xfrm>
          <a:prstGeom prst="rect">
            <a:avLst/>
          </a:prstGeom>
        </p:spPr>
        <p:txBody>
          <a:bodyPr wrap="square">
            <a:spAutoFit/>
          </a:bodyPr>
          <a:lstStyle/>
          <a:p>
            <a:r>
              <a:rPr lang="en-US" sz="3600" b="1" dirty="0" smtClean="0"/>
              <a:t>Determining your Computer RAM Type</a:t>
            </a:r>
            <a:endParaRPr lang="en-US" sz="3600" b="1" dirty="0"/>
          </a:p>
        </p:txBody>
      </p:sp>
      <p:sp>
        <p:nvSpPr>
          <p:cNvPr id="6" name="Rectangle 5"/>
          <p:cNvSpPr/>
          <p:nvPr/>
        </p:nvSpPr>
        <p:spPr>
          <a:xfrm>
            <a:off x="0" y="457200"/>
            <a:ext cx="9144000" cy="5693866"/>
          </a:xfrm>
          <a:prstGeom prst="rect">
            <a:avLst/>
          </a:prstGeom>
        </p:spPr>
        <p:txBody>
          <a:bodyPr wrap="square">
            <a:spAutoFit/>
          </a:bodyPr>
          <a:lstStyle/>
          <a:p>
            <a:r>
              <a:rPr lang="en-US" sz="2800" b="1" dirty="0" smtClean="0"/>
              <a:t>Looking Inside</a:t>
            </a:r>
          </a:p>
          <a:p>
            <a:r>
              <a:rPr lang="en-US" sz="2800" dirty="0" smtClean="0"/>
              <a:t>Now that you know the parameters, how do you determine which type you need? Looking inside the computer will not provide all of the information. It will confirm how many modules you currently have. You can also confirm the type and quantity of open sockets. If you only have four sockets and each socket contains a module, you will have to replace some of the existing </a:t>
            </a:r>
            <a:r>
              <a:rPr lang="en-US" sz="2800" dirty="0" smtClean="0">
                <a:hlinkClick r:id="rId2"/>
              </a:rPr>
              <a:t>memory modules</a:t>
            </a:r>
            <a:r>
              <a:rPr lang="en-US" sz="2800" dirty="0" smtClean="0"/>
              <a:t>.</a:t>
            </a:r>
          </a:p>
          <a:p>
            <a:r>
              <a:rPr lang="en-US" sz="2800" b="1" dirty="0" smtClean="0"/>
              <a:t> Check the Manual</a:t>
            </a:r>
          </a:p>
          <a:p>
            <a:r>
              <a:rPr lang="en-US" sz="2800" dirty="0" smtClean="0"/>
              <a:t>The other place to find the correct information is your owner’s manual. The manufacturer should have listed the type of memory required. You will need to determine the parity and speed.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76200"/>
            <a:ext cx="9144000" cy="584775"/>
          </a:xfrm>
          <a:prstGeom prst="rect">
            <a:avLst/>
          </a:prstGeom>
        </p:spPr>
        <p:txBody>
          <a:bodyPr wrap="square">
            <a:spAutoFit/>
          </a:bodyPr>
          <a:lstStyle/>
          <a:p>
            <a:r>
              <a:rPr lang="en-US" sz="3200" b="1" dirty="0" smtClean="0"/>
              <a:t>Determining your Computer RAM Type</a:t>
            </a:r>
            <a:endParaRPr lang="en-US" sz="3200" b="1" dirty="0"/>
          </a:p>
        </p:txBody>
      </p:sp>
      <p:sp>
        <p:nvSpPr>
          <p:cNvPr id="6" name="Rectangle 5"/>
          <p:cNvSpPr/>
          <p:nvPr/>
        </p:nvSpPr>
        <p:spPr>
          <a:xfrm>
            <a:off x="0" y="457200"/>
            <a:ext cx="9144000" cy="6740307"/>
          </a:xfrm>
          <a:prstGeom prst="rect">
            <a:avLst/>
          </a:prstGeom>
        </p:spPr>
        <p:txBody>
          <a:bodyPr wrap="square">
            <a:spAutoFit/>
          </a:bodyPr>
          <a:lstStyle/>
          <a:p>
            <a:r>
              <a:rPr lang="en-US" sz="2800" b="1" dirty="0" smtClean="0"/>
              <a:t>Identification</a:t>
            </a:r>
          </a:p>
          <a:p>
            <a:r>
              <a:rPr lang="en-US" sz="2800" dirty="0" smtClean="0"/>
              <a:t>Now that you have the necessary information, you find an ad for memory and still you may not be able to determine which modules you need. Why? Because the computer industry thrives on confusion and abbreviations. Here’s how to interpret the coding scheme.</a:t>
            </a:r>
          </a:p>
          <a:p>
            <a:r>
              <a:rPr lang="en-US" sz="2800" b="1" dirty="0" smtClean="0"/>
              <a:t>30 pin modules</a:t>
            </a:r>
          </a:p>
          <a:p>
            <a:r>
              <a:rPr lang="en-US" sz="2800" i="1" dirty="0" smtClean="0"/>
              <a:t>For 30 pin modules you will see something like</a:t>
            </a:r>
            <a:r>
              <a:rPr lang="en-US" sz="2800" dirty="0" smtClean="0"/>
              <a:t> </a:t>
            </a:r>
          </a:p>
          <a:p>
            <a:r>
              <a:rPr lang="en-US" sz="2800" b="1" dirty="0" smtClean="0"/>
              <a:t>		1 x 9-60  ,4 x 9-70 , 4 x 8-70 </a:t>
            </a:r>
          </a:p>
          <a:p>
            <a:pPr>
              <a:buFont typeface="Wingdings" pitchFamily="2" charset="2"/>
              <a:buChar char="ü"/>
            </a:pPr>
            <a:r>
              <a:rPr lang="en-US" sz="2800" dirty="0" smtClean="0"/>
              <a:t>The </a:t>
            </a:r>
            <a:r>
              <a:rPr lang="en-US" sz="2800" b="1" dirty="0" smtClean="0"/>
              <a:t>first number</a:t>
            </a:r>
            <a:r>
              <a:rPr lang="en-US" sz="2800" dirty="0" smtClean="0"/>
              <a:t> is the size in MB’s. In our example this would be 1MB or 4MB.</a:t>
            </a:r>
          </a:p>
          <a:p>
            <a:pPr>
              <a:buFont typeface="Wingdings" pitchFamily="2" charset="2"/>
              <a:buChar char="ü"/>
            </a:pPr>
            <a:r>
              <a:rPr lang="en-US" sz="2400" dirty="0" smtClean="0"/>
              <a:t>The </a:t>
            </a:r>
            <a:r>
              <a:rPr lang="en-US" sz="2400" b="1" dirty="0" smtClean="0"/>
              <a:t>second number </a:t>
            </a:r>
            <a:r>
              <a:rPr lang="en-US" sz="2400" dirty="0" smtClean="0"/>
              <a:t>represents parity. The value 9 represents parity and 8 represents non-parity. (Of course that makes a lot of sense!) The 9 or 8 also identifies that it is a 30 pin module.</a:t>
            </a:r>
          </a:p>
          <a:p>
            <a:pPr>
              <a:buFont typeface="Wingdings" pitchFamily="2" charset="2"/>
              <a:buChar char="ü"/>
            </a:pPr>
            <a:r>
              <a:rPr lang="en-US" sz="2400" dirty="0" smtClean="0"/>
              <a:t>The </a:t>
            </a:r>
            <a:r>
              <a:rPr lang="en-US" sz="2400" b="1" dirty="0" smtClean="0"/>
              <a:t>third value</a:t>
            </a:r>
            <a:r>
              <a:rPr lang="en-US" sz="2400" dirty="0" smtClean="0"/>
              <a:t> represents the speed.</a:t>
            </a:r>
          </a:p>
          <a:p>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76200"/>
            <a:ext cx="9144000" cy="584775"/>
          </a:xfrm>
          <a:prstGeom prst="rect">
            <a:avLst/>
          </a:prstGeom>
        </p:spPr>
        <p:txBody>
          <a:bodyPr wrap="square">
            <a:spAutoFit/>
          </a:bodyPr>
          <a:lstStyle/>
          <a:p>
            <a:r>
              <a:rPr lang="en-US" sz="3200" b="1" dirty="0" smtClean="0"/>
              <a:t>Determining your Computer RAM Type</a:t>
            </a:r>
            <a:endParaRPr lang="en-US" sz="3200" b="1" dirty="0"/>
          </a:p>
        </p:txBody>
      </p:sp>
      <p:sp>
        <p:nvSpPr>
          <p:cNvPr id="6" name="Rectangle 5"/>
          <p:cNvSpPr/>
          <p:nvPr/>
        </p:nvSpPr>
        <p:spPr>
          <a:xfrm>
            <a:off x="0" y="457200"/>
            <a:ext cx="9144000" cy="6494085"/>
          </a:xfrm>
          <a:prstGeom prst="rect">
            <a:avLst/>
          </a:prstGeom>
        </p:spPr>
        <p:txBody>
          <a:bodyPr wrap="square">
            <a:spAutoFit/>
          </a:bodyPr>
          <a:lstStyle/>
          <a:p>
            <a:r>
              <a:rPr lang="en-US" sz="2800" b="1" dirty="0" smtClean="0"/>
              <a:t>72 pin modules</a:t>
            </a:r>
          </a:p>
          <a:p>
            <a:r>
              <a:rPr lang="en-US" sz="2800" i="1" dirty="0" smtClean="0"/>
              <a:t>For 72 pin modules you will see something like</a:t>
            </a:r>
            <a:r>
              <a:rPr lang="en-US" sz="2800" dirty="0" smtClean="0"/>
              <a:t> </a:t>
            </a:r>
          </a:p>
          <a:p>
            <a:r>
              <a:rPr lang="en-US" sz="2800" dirty="0" smtClean="0"/>
              <a:t>			</a:t>
            </a:r>
            <a:r>
              <a:rPr lang="en-US" sz="2800" b="1" dirty="0" smtClean="0"/>
              <a:t>1 x 32-60 </a:t>
            </a:r>
          </a:p>
          <a:p>
            <a:r>
              <a:rPr lang="en-US" sz="2800" b="1" dirty="0" smtClean="0"/>
              <a:t>			2 x 32-70 </a:t>
            </a:r>
          </a:p>
          <a:p>
            <a:r>
              <a:rPr lang="en-US" sz="2800" b="1" dirty="0" smtClean="0"/>
              <a:t>			4 x 36-60 </a:t>
            </a:r>
          </a:p>
          <a:p>
            <a:r>
              <a:rPr lang="en-US" sz="2800" b="1" dirty="0" smtClean="0"/>
              <a:t>			8 x 36-70 </a:t>
            </a:r>
          </a:p>
          <a:p>
            <a:pPr marL="514350" indent="-514350">
              <a:buFont typeface="+mj-lt"/>
              <a:buAutoNum type="arabicPeriod"/>
            </a:pPr>
            <a:r>
              <a:rPr lang="en-US" sz="2800" dirty="0" smtClean="0"/>
              <a:t>Just like the 30 pin modules, the </a:t>
            </a:r>
            <a:r>
              <a:rPr lang="en-US" sz="2800" b="1" dirty="0" smtClean="0"/>
              <a:t>first value </a:t>
            </a:r>
            <a:r>
              <a:rPr lang="en-US" sz="2800" dirty="0" smtClean="0"/>
              <a:t>represents the size, EXCEPT it only represents ¼ of the total memory size. Don’t ask why, just accept it. So the value of 4 represents a 16 MB (4 x 4) module. A value of 8 represents a 32 MB (4 x 8) module.</a:t>
            </a:r>
          </a:p>
          <a:p>
            <a:pPr marL="514350" indent="-514350">
              <a:buFont typeface="+mj-lt"/>
              <a:buAutoNum type="arabicPeriod"/>
            </a:pPr>
            <a:r>
              <a:rPr lang="en-US" sz="2800" dirty="0" smtClean="0"/>
              <a:t>The </a:t>
            </a:r>
            <a:r>
              <a:rPr lang="en-US" sz="2800" b="1" dirty="0" smtClean="0"/>
              <a:t>second value</a:t>
            </a:r>
            <a:r>
              <a:rPr lang="en-US" sz="2800" dirty="0" smtClean="0"/>
              <a:t>, again just like the 30 pin, represents parity and the number of pins. 36 is used for parity and 32 for non-parity. You aren’t asking why again, are you?</a:t>
            </a:r>
          </a:p>
          <a:p>
            <a:pPr marL="514350" indent="-514350">
              <a:buFont typeface="+mj-lt"/>
              <a:buAutoNum type="arabicPeriod"/>
            </a:pPr>
            <a:r>
              <a:rPr lang="en-US" sz="2400" dirty="0" smtClean="0"/>
              <a:t>The </a:t>
            </a:r>
            <a:r>
              <a:rPr lang="en-US" sz="2400" b="1" dirty="0" smtClean="0"/>
              <a:t>third value</a:t>
            </a:r>
            <a:r>
              <a:rPr lang="en-US" sz="2400" dirty="0" smtClean="0"/>
              <a:t> represents the speed, the same as the 30 pin.</a:t>
            </a:r>
            <a:endParaRPr lang="en-US"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5341527" cy="707886"/>
          </a:xfrm>
          <a:prstGeom prst="rect">
            <a:avLst/>
          </a:prstGeom>
          <a:noFill/>
        </p:spPr>
        <p:txBody>
          <a:bodyPr wrap="none" rtlCol="0">
            <a:spAutoFit/>
          </a:bodyPr>
          <a:lstStyle/>
          <a:p>
            <a:r>
              <a:rPr lang="en-US" sz="4000" b="1" dirty="0" smtClean="0"/>
              <a:t>Types of RAM with Slots</a:t>
            </a:r>
            <a:endParaRPr lang="en-US" sz="4000" b="1" dirty="0"/>
          </a:p>
        </p:txBody>
      </p:sp>
      <p:pic>
        <p:nvPicPr>
          <p:cNvPr id="1026" name="Picture 2" descr="what is simm dimm and rimm imageको लागि तस्बिर परिणाम"/>
          <p:cNvPicPr>
            <a:picLocks noChangeAspect="1" noChangeArrowheads="1"/>
          </p:cNvPicPr>
          <p:nvPr/>
        </p:nvPicPr>
        <p:blipFill>
          <a:blip r:embed="rId2"/>
          <a:srcRect/>
          <a:stretch>
            <a:fillRect/>
          </a:stretch>
        </p:blipFill>
        <p:spPr bwMode="auto">
          <a:xfrm>
            <a:off x="-228600" y="571500"/>
            <a:ext cx="8534400" cy="6286500"/>
          </a:xfrm>
          <a:prstGeom prst="rect">
            <a:avLst/>
          </a:prstGeom>
          <a:noFill/>
        </p:spPr>
      </p:pic>
      <p:sp>
        <p:nvSpPr>
          <p:cNvPr id="5" name="TextBox 4"/>
          <p:cNvSpPr txBox="1"/>
          <p:nvPr/>
        </p:nvSpPr>
        <p:spPr>
          <a:xfrm>
            <a:off x="7162800" y="1701225"/>
            <a:ext cx="1390124" cy="584775"/>
          </a:xfrm>
          <a:prstGeom prst="rect">
            <a:avLst/>
          </a:prstGeom>
          <a:noFill/>
        </p:spPr>
        <p:txBody>
          <a:bodyPr wrap="none" rtlCol="0">
            <a:spAutoFit/>
          </a:bodyPr>
          <a:lstStyle/>
          <a:p>
            <a:r>
              <a:rPr lang="en-US" dirty="0" smtClean="0"/>
              <a:t>SDR,DDR</a:t>
            </a:r>
          </a:p>
          <a:p>
            <a:r>
              <a:rPr lang="en-US" sz="1400" b="1" dirty="0" smtClean="0"/>
              <a:t>240 pins—DDR3</a:t>
            </a:r>
            <a:endParaRPr lang="en-US" sz="1400" b="1" dirty="0"/>
          </a:p>
        </p:txBody>
      </p:sp>
      <p:sp>
        <p:nvSpPr>
          <p:cNvPr id="6" name="TextBox 5"/>
          <p:cNvSpPr txBox="1"/>
          <p:nvPr/>
        </p:nvSpPr>
        <p:spPr>
          <a:xfrm>
            <a:off x="7086600" y="2782669"/>
            <a:ext cx="974947" cy="646331"/>
          </a:xfrm>
          <a:prstGeom prst="rect">
            <a:avLst/>
          </a:prstGeom>
          <a:noFill/>
        </p:spPr>
        <p:txBody>
          <a:bodyPr wrap="none" rtlCol="0">
            <a:spAutoFit/>
          </a:bodyPr>
          <a:lstStyle/>
          <a:p>
            <a:r>
              <a:rPr lang="en-US" b="1" dirty="0" smtClean="0"/>
              <a:t>232 pins</a:t>
            </a:r>
          </a:p>
          <a:p>
            <a:r>
              <a:rPr lang="en-US" b="1" dirty="0" smtClean="0"/>
              <a:t>326 pins</a:t>
            </a:r>
            <a:endParaRPr lang="en-US" b="1" dirty="0"/>
          </a:p>
        </p:txBody>
      </p:sp>
      <p:sp>
        <p:nvSpPr>
          <p:cNvPr id="7" name="TextBox 6"/>
          <p:cNvSpPr txBox="1"/>
          <p:nvPr/>
        </p:nvSpPr>
        <p:spPr>
          <a:xfrm>
            <a:off x="5486400" y="4267200"/>
            <a:ext cx="3657600" cy="1384995"/>
          </a:xfrm>
          <a:prstGeom prst="rect">
            <a:avLst/>
          </a:prstGeom>
          <a:noFill/>
        </p:spPr>
        <p:txBody>
          <a:bodyPr wrap="square" rtlCol="0">
            <a:spAutoFit/>
          </a:bodyPr>
          <a:lstStyle/>
          <a:p>
            <a:r>
              <a:rPr lang="en-US" sz="1400" b="1" dirty="0" smtClean="0"/>
              <a:t>Above RAM shows a typical </a:t>
            </a:r>
          </a:p>
          <a:p>
            <a:r>
              <a:rPr lang="en-US" sz="1400" b="1" dirty="0" smtClean="0"/>
              <a:t>30-pin (8-bit) SIMM, 72-pin (32-bit) SIMM, 168-pin SDRAM DIMM, 184-pin DDR SDRAM (64-bit) DIMM, </a:t>
            </a:r>
          </a:p>
          <a:p>
            <a:r>
              <a:rPr lang="en-US" sz="1400" b="1" dirty="0" smtClean="0"/>
              <a:t>240-pin DDR2 DIMM, 240-pin DDR3 DIMM, </a:t>
            </a:r>
          </a:p>
          <a:p>
            <a:r>
              <a:rPr lang="en-US" sz="1400" b="1" dirty="0" smtClean="0"/>
              <a:t>and 184-pin RIMM, respectively.</a:t>
            </a:r>
            <a:endParaRPr lang="en-US" sz="1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632311"/>
          </a:xfrm>
          <a:prstGeom prst="rect">
            <a:avLst/>
          </a:prstGeom>
        </p:spPr>
        <p:txBody>
          <a:bodyPr wrap="square">
            <a:spAutoFit/>
          </a:bodyPr>
          <a:lstStyle/>
          <a:p>
            <a:pPr algn="just">
              <a:buFont typeface="Wingdings" pitchFamily="2" charset="2"/>
              <a:buChar char="q"/>
            </a:pPr>
            <a:r>
              <a:rPr lang="en-US" sz="2400" dirty="0" smtClean="0"/>
              <a:t>Think of it this way. During a conversation a person can speak without interruption if everything being talked about is in his or her memory. However, if a person does not have enough memory and has to look something up during the course of the conversation, in a book or newspaper, then the conversation stops until the needed information is found.</a:t>
            </a:r>
          </a:p>
          <a:p>
            <a:pPr algn="just">
              <a:buFont typeface="Wingdings" pitchFamily="2" charset="2"/>
              <a:buChar char="q"/>
            </a:pPr>
            <a:r>
              <a:rPr lang="en-US" sz="2400" dirty="0" smtClean="0"/>
              <a:t>Computers are very similar; they can continue processing without interruption as long as all needed information is in memory (RAM). When that is not the case, the computer stops, retrieves the needed information from storage (i.e. Hard drive, CD, disk) and places it into memory and then continues processing. The more interruptions the computer receives to retrieve information the slower the computer. The more memory a computer has, the fewer interruptions and the faster the computer operates. More memory equates to more speed.</a:t>
            </a:r>
          </a:p>
          <a:p>
            <a:pPr algn="just"/>
            <a:endParaRPr lang="en-US" sz="2400"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0"/>
            <a:ext cx="4823052" cy="707886"/>
          </a:xfrm>
          <a:prstGeom prst="rect">
            <a:avLst/>
          </a:prstGeom>
          <a:noFill/>
        </p:spPr>
        <p:txBody>
          <a:bodyPr wrap="none" rtlCol="0">
            <a:spAutoFit/>
          </a:bodyPr>
          <a:lstStyle/>
          <a:p>
            <a:r>
              <a:rPr lang="en-US" sz="4000" b="1" dirty="0" smtClean="0"/>
              <a:t>Some images of RAM </a:t>
            </a:r>
            <a:endParaRPr lang="en-US" sz="4000" b="1" dirty="0"/>
          </a:p>
        </p:txBody>
      </p:sp>
      <p:pic>
        <p:nvPicPr>
          <p:cNvPr id="75778" name="Picture 2" descr="what is simm dimm and rimm imageको लागि तस्बिर परिणाम"/>
          <p:cNvPicPr>
            <a:picLocks noChangeAspect="1" noChangeArrowheads="1"/>
          </p:cNvPicPr>
          <p:nvPr/>
        </p:nvPicPr>
        <p:blipFill>
          <a:blip r:embed="rId2"/>
          <a:srcRect/>
          <a:stretch>
            <a:fillRect/>
          </a:stretch>
        </p:blipFill>
        <p:spPr bwMode="auto">
          <a:xfrm>
            <a:off x="381000" y="1143000"/>
            <a:ext cx="8533301" cy="52578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what is simm dimm and rimm imageको लागि तस्बिर परिणाम"/>
          <p:cNvPicPr>
            <a:picLocks noChangeAspect="1" noChangeArrowheads="1"/>
          </p:cNvPicPr>
          <p:nvPr/>
        </p:nvPicPr>
        <p:blipFill>
          <a:blip r:embed="rId2"/>
          <a:srcRect/>
          <a:stretch>
            <a:fillRect/>
          </a:stretch>
        </p:blipFill>
        <p:spPr bwMode="auto">
          <a:xfrm>
            <a:off x="838200" y="0"/>
            <a:ext cx="8305800" cy="67056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File:SIMM Sockets with RAM.jpg"/>
          <p:cNvPicPr>
            <a:picLocks noChangeAspect="1" noChangeArrowheads="1"/>
          </p:cNvPicPr>
          <p:nvPr/>
        </p:nvPicPr>
        <p:blipFill>
          <a:blip r:embed="rId2"/>
          <a:srcRect/>
          <a:stretch>
            <a:fillRect/>
          </a:stretch>
        </p:blipFill>
        <p:spPr bwMode="auto">
          <a:xfrm>
            <a:off x="116840" y="304800"/>
            <a:ext cx="7731760" cy="63246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what is simm dimm and rimm slots imageको लागि तस्बिर परिणाम"/>
          <p:cNvPicPr>
            <a:picLocks noChangeAspect="1" noChangeArrowheads="1"/>
          </p:cNvPicPr>
          <p:nvPr/>
        </p:nvPicPr>
        <p:blipFill>
          <a:blip r:embed="rId2"/>
          <a:srcRect/>
          <a:stretch>
            <a:fillRect/>
          </a:stretch>
        </p:blipFill>
        <p:spPr bwMode="auto">
          <a:xfrm>
            <a:off x="152400" y="0"/>
            <a:ext cx="8610600" cy="6782878"/>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what is simm dimm and rimm slots imageको लागि तस्बिर परिणाम"/>
          <p:cNvPicPr>
            <a:picLocks noChangeAspect="1" noChangeArrowheads="1"/>
          </p:cNvPicPr>
          <p:nvPr/>
        </p:nvPicPr>
        <p:blipFill>
          <a:blip r:embed="rId2"/>
          <a:srcRect/>
          <a:stretch>
            <a:fillRect/>
          </a:stretch>
        </p:blipFill>
        <p:spPr bwMode="auto">
          <a:xfrm>
            <a:off x="228600" y="1524000"/>
            <a:ext cx="8628105" cy="37338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what is simm dimm and rimm slots imageको लागि तस्बिर परिणाम"/>
          <p:cNvPicPr>
            <a:picLocks noChangeAspect="1" noChangeArrowheads="1"/>
          </p:cNvPicPr>
          <p:nvPr/>
        </p:nvPicPr>
        <p:blipFill>
          <a:blip r:embed="rId2"/>
          <a:srcRect/>
          <a:stretch>
            <a:fillRect/>
          </a:stretch>
        </p:blipFill>
        <p:spPr bwMode="auto">
          <a:xfrm>
            <a:off x="49332" y="1371600"/>
            <a:ext cx="9018468" cy="33528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what is simm dimm and rimm slots imageको लागि तस्बिर परिणाम"/>
          <p:cNvPicPr>
            <a:picLocks noChangeAspect="1" noChangeArrowheads="1"/>
          </p:cNvPicPr>
          <p:nvPr/>
        </p:nvPicPr>
        <p:blipFill>
          <a:blip r:embed="rId2"/>
          <a:srcRect/>
          <a:stretch>
            <a:fillRect/>
          </a:stretch>
        </p:blipFill>
        <p:spPr bwMode="auto">
          <a:xfrm>
            <a:off x="254000" y="533400"/>
            <a:ext cx="7975600" cy="59817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what is simm dimm and rimm slots imageको लागि तस्बिर परिणाम"/>
          <p:cNvPicPr>
            <a:picLocks noChangeAspect="1" noChangeArrowheads="1"/>
          </p:cNvPicPr>
          <p:nvPr/>
        </p:nvPicPr>
        <p:blipFill>
          <a:blip r:embed="rId2"/>
          <a:srcRect/>
          <a:stretch>
            <a:fillRect/>
          </a:stretch>
        </p:blipFill>
        <p:spPr bwMode="auto">
          <a:xfrm>
            <a:off x="1219199" y="581026"/>
            <a:ext cx="6946899" cy="5210174"/>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4904" t="21937" r="38462" b="17664"/>
          <a:stretch>
            <a:fillRect/>
          </a:stretch>
        </p:blipFill>
        <p:spPr bwMode="auto">
          <a:xfrm>
            <a:off x="381000" y="533400"/>
            <a:ext cx="8763000" cy="60198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l="15064" t="25356" r="38622" b="23077"/>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l="15385" t="22222" r="38782" b="16524"/>
          <a:stretch>
            <a:fillRect/>
          </a:stretch>
        </p:blipFill>
        <p:spPr bwMode="auto">
          <a:xfrm>
            <a:off x="0" y="152400"/>
            <a:ext cx="9144000" cy="6705599"/>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l="15545" t="25356" r="38622" b="21368"/>
          <a:stretch>
            <a:fillRect/>
          </a:stretch>
        </p:blipFill>
        <p:spPr bwMode="auto">
          <a:xfrm>
            <a:off x="762000" y="838200"/>
            <a:ext cx="7924800" cy="5638799"/>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4904" t="26211" r="39423" b="13390"/>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4904" t="21652" r="38942" b="19658"/>
          <a:stretch>
            <a:fillRect/>
          </a:stretch>
        </p:blipFill>
        <p:spPr bwMode="auto">
          <a:xfrm>
            <a:off x="1447800" y="685800"/>
            <a:ext cx="7239000" cy="57150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385" t="21937" r="39103" b="16239"/>
          <a:stretch>
            <a:fillRect/>
          </a:stretch>
        </p:blipFill>
        <p:spPr bwMode="auto">
          <a:xfrm>
            <a:off x="990600" y="1295400"/>
            <a:ext cx="7467600" cy="487679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4904" t="21667" r="38942" b="29581"/>
          <a:stretch>
            <a:fillRect/>
          </a:stretch>
        </p:blipFill>
        <p:spPr bwMode="auto">
          <a:xfrm>
            <a:off x="533400" y="838200"/>
            <a:ext cx="8229600" cy="50292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9391" t="32764" r="20994" b="19658"/>
          <a:stretch>
            <a:fillRect/>
          </a:stretch>
        </p:blipFill>
        <p:spPr bwMode="auto">
          <a:xfrm>
            <a:off x="0" y="685800"/>
            <a:ext cx="8991600" cy="5943599"/>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4904" t="26496" r="39103" b="20513"/>
          <a:stretch>
            <a:fillRect/>
          </a:stretch>
        </p:blipFill>
        <p:spPr bwMode="auto">
          <a:xfrm>
            <a:off x="228600" y="457200"/>
            <a:ext cx="8915400" cy="5791199"/>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l="15064" t="27350" r="39263" b="26781"/>
          <a:stretch>
            <a:fillRect/>
          </a:stretch>
        </p:blipFill>
        <p:spPr bwMode="auto">
          <a:xfrm>
            <a:off x="457200" y="838200"/>
            <a:ext cx="8381999" cy="5410199"/>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057400"/>
            <a:ext cx="8001000" cy="2862322"/>
          </a:xfrm>
          <a:prstGeom prst="rect">
            <a:avLst/>
          </a:prstGeom>
          <a:noFill/>
        </p:spPr>
        <p:txBody>
          <a:bodyPr wrap="square" rtlCol="0">
            <a:spAutoFit/>
          </a:bodyPr>
          <a:lstStyle/>
          <a:p>
            <a:r>
              <a:rPr lang="en-US" dirty="0" smtClean="0">
                <a:hlinkClick r:id="rId2"/>
              </a:rPr>
              <a:t>https://www.slideshare.net/akiladj/09-memory-storage-ram-cache-hdd-odd-ssd-flashdrives-26048317?next_slideshow=1</a:t>
            </a:r>
            <a:endParaRPr lang="en-US" dirty="0" smtClean="0"/>
          </a:p>
          <a:p>
            <a:endParaRPr lang="en-US" dirty="0"/>
          </a:p>
          <a:p>
            <a:r>
              <a:rPr lang="en-US" dirty="0" smtClean="0">
                <a:hlinkClick r:id="rId3"/>
              </a:rPr>
              <a:t>http://www.computermemoryupgrade.net/computer-memory-types-and-memory-technology.html</a:t>
            </a:r>
            <a:endParaRPr lang="en-US" dirty="0" smtClean="0"/>
          </a:p>
          <a:p>
            <a:endParaRPr lang="en-US" dirty="0"/>
          </a:p>
          <a:p>
            <a:r>
              <a:rPr lang="en-US" dirty="0" smtClean="0">
                <a:hlinkClick r:id="rId4"/>
              </a:rPr>
              <a:t>http://www.mmumullana.org/downloads/mca%20content/BCA_101%20Computer%20fundamental%20&amp;%20Basics%20of%20C%20language.pdf</a:t>
            </a:r>
            <a:endParaRPr lang="en-US" dirty="0" smtClean="0"/>
          </a:p>
          <a:p>
            <a:endParaRPr lang="en-US" dirty="0"/>
          </a:p>
          <a:p>
            <a:r>
              <a:rPr lang="en-US" dirty="0" smtClean="0"/>
              <a:t>http://www.polyteknisk.dk/related_materials/9780789736970_Chapter_6.pdf</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057400"/>
            <a:ext cx="8001000" cy="2862322"/>
          </a:xfrm>
          <a:prstGeom prst="rect">
            <a:avLst/>
          </a:prstGeom>
          <a:noFill/>
        </p:spPr>
        <p:txBody>
          <a:bodyPr wrap="square" rtlCol="0">
            <a:spAutoFit/>
          </a:bodyPr>
          <a:lstStyle/>
          <a:p>
            <a:r>
              <a:rPr lang="en-US" dirty="0" smtClean="0">
                <a:hlinkClick r:id="rId2"/>
              </a:rPr>
              <a:t>https://www.slideshare.net/akiladj/09-memory-storage-ram-cache-hdd-odd-ssd-flashdrives-26048317?next_slideshow=1</a:t>
            </a:r>
            <a:endParaRPr lang="en-US" dirty="0" smtClean="0"/>
          </a:p>
          <a:p>
            <a:endParaRPr lang="en-US" dirty="0"/>
          </a:p>
          <a:p>
            <a:r>
              <a:rPr lang="en-US" dirty="0" smtClean="0">
                <a:hlinkClick r:id="rId3"/>
              </a:rPr>
              <a:t>http://www.computermemoryupgrade.net/computer-memory-types-and-memory-technology.html</a:t>
            </a:r>
            <a:endParaRPr lang="en-US" dirty="0" smtClean="0"/>
          </a:p>
          <a:p>
            <a:endParaRPr lang="en-US" dirty="0"/>
          </a:p>
          <a:p>
            <a:r>
              <a:rPr lang="en-US" dirty="0" smtClean="0">
                <a:hlinkClick r:id="rId4"/>
              </a:rPr>
              <a:t>http://www.mmumullana.org/downloads/mca%20content/BCA_101%20Computer%20fundamental%20&amp;%20Basics%20of%20C%20language.pdf</a:t>
            </a:r>
            <a:endParaRPr lang="en-US" dirty="0" smtClean="0"/>
          </a:p>
          <a:p>
            <a:endParaRPr lang="en-US" dirty="0"/>
          </a:p>
          <a:p>
            <a:r>
              <a:rPr lang="en-US" dirty="0" smtClean="0"/>
              <a:t>http://www.polyteknisk.dk/related_materials/9780789736970_Chapter_6.pdf</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32212" t="36182" r="10417" b="41026"/>
          <a:stretch>
            <a:fillRect/>
          </a:stretch>
        </p:blipFill>
        <p:spPr bwMode="auto">
          <a:xfrm>
            <a:off x="0" y="0"/>
            <a:ext cx="8915400" cy="1905000"/>
          </a:xfrm>
          <a:prstGeom prst="rect">
            <a:avLst/>
          </a:prstGeom>
          <a:noFill/>
          <a:ln w="9525">
            <a:noFill/>
            <a:miter lim="800000"/>
            <a:headEnd/>
            <a:tailEnd/>
          </a:ln>
        </p:spPr>
      </p:pic>
      <p:pic>
        <p:nvPicPr>
          <p:cNvPr id="8" name="Picture 7"/>
          <p:cNvPicPr/>
          <p:nvPr/>
        </p:nvPicPr>
        <p:blipFill>
          <a:blip r:embed="rId3"/>
          <a:srcRect l="37820" t="49573" r="16026" b="17379"/>
          <a:stretch>
            <a:fillRect/>
          </a:stretch>
        </p:blipFill>
        <p:spPr bwMode="auto">
          <a:xfrm>
            <a:off x="533400" y="1752600"/>
            <a:ext cx="7848600" cy="47244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p:spPr>
        <p:txBody>
          <a:bodyPr wrap="square">
            <a:spAutoFit/>
          </a:bodyPr>
          <a:lstStyle/>
          <a:p>
            <a:r>
              <a:rPr lang="en-US" sz="3200" b="1" dirty="0" smtClean="0"/>
              <a:t>RAM Memory Technology</a:t>
            </a:r>
            <a:r>
              <a:rPr lang="en-US" sz="3200" dirty="0" smtClean="0"/>
              <a:t/>
            </a:r>
            <a:br>
              <a:rPr lang="en-US" sz="3200" dirty="0" smtClean="0"/>
            </a:br>
            <a:endParaRPr lang="en-US" sz="3200" b="1" dirty="0"/>
          </a:p>
        </p:txBody>
      </p:sp>
      <p:sp>
        <p:nvSpPr>
          <p:cNvPr id="6" name="Rectangle 5"/>
          <p:cNvSpPr/>
          <p:nvPr/>
        </p:nvSpPr>
        <p:spPr>
          <a:xfrm>
            <a:off x="0" y="533400"/>
            <a:ext cx="9144000" cy="6832640"/>
          </a:xfrm>
          <a:prstGeom prst="rect">
            <a:avLst/>
          </a:prstGeom>
        </p:spPr>
        <p:txBody>
          <a:bodyPr wrap="square">
            <a:spAutoFit/>
          </a:bodyPr>
          <a:lstStyle/>
          <a:p>
            <a:pPr marL="342900" indent="-342900">
              <a:buFont typeface="+mj-lt"/>
              <a:buAutoNum type="arabicPeriod"/>
            </a:pPr>
            <a:r>
              <a:rPr lang="en-US" b="1" dirty="0" smtClean="0"/>
              <a:t>SIMM (Single In-line Memory Modules)</a:t>
            </a:r>
            <a:r>
              <a:rPr lang="en-US" dirty="0" smtClean="0"/>
              <a:t/>
            </a:r>
            <a:br>
              <a:rPr lang="en-US" dirty="0" smtClean="0"/>
            </a:br>
            <a:r>
              <a:rPr lang="en-US" sz="2400" dirty="0" smtClean="0"/>
              <a:t>SIMMs are used to store a single row of DRAM, EDO or BEDO chips where the module is soldered onto a PCB. One SIMM can contain several chips. When you add more memory to a computer, most likely you are adding a SIMM.</a:t>
            </a:r>
            <a:br>
              <a:rPr lang="en-US" sz="2400" dirty="0" smtClean="0"/>
            </a:br>
            <a:endParaRPr lang="en-US" sz="2400" dirty="0" smtClean="0"/>
          </a:p>
          <a:p>
            <a:pPr marL="342900" indent="-342900"/>
            <a:r>
              <a:rPr lang="en-US" sz="2400" dirty="0" smtClean="0"/>
              <a:t>	The first SIMMs transferred 8 bits of data at a time and contained 30 pins. When CPU's began to read 32-bit chunks, a wider SIMM was developed and contained 72 pins.</a:t>
            </a:r>
            <a:br>
              <a:rPr lang="en-US" sz="2400" dirty="0" smtClean="0"/>
            </a:br>
            <a:r>
              <a:rPr lang="en-US" sz="2400" dirty="0" smtClean="0"/>
              <a:t/>
            </a:r>
            <a:br>
              <a:rPr lang="en-US" sz="2400" dirty="0" smtClean="0"/>
            </a:br>
            <a:r>
              <a:rPr lang="en-US" sz="2400" dirty="0" smtClean="0"/>
              <a:t>72 pin SIMMS are 3/4" longer than 30 pin SIMMs and have a notch in the lower middle of the PCB. 72 pin SIMMs install at a slight angle.</a:t>
            </a:r>
          </a:p>
          <a:p>
            <a:pPr marL="342900" indent="-342900">
              <a:buFont typeface="+mj-lt"/>
              <a:buAutoNum type="arabicPeriod"/>
            </a:pPr>
            <a:r>
              <a:rPr lang="en-US" b="1" dirty="0" smtClean="0"/>
              <a:t>DIMM (Dual In-line Memory Modules)</a:t>
            </a:r>
            <a:r>
              <a:rPr lang="en-US" dirty="0" smtClean="0"/>
              <a:t/>
            </a:r>
            <a:br>
              <a:rPr lang="en-US" dirty="0" smtClean="0"/>
            </a:br>
            <a:r>
              <a:rPr lang="en-US" sz="2000" dirty="0" smtClean="0"/>
              <a:t>DIMMs allow the ability to have two rows of DRAM, EDO or BEDO chips. They are able to contain twice as much memory on the same size circuit board. DIMMs contain 168 pins and transfer data in 64 bit chunks.</a:t>
            </a:r>
            <a:br>
              <a:rPr lang="en-US" sz="2000" dirty="0" smtClean="0"/>
            </a:br>
            <a:r>
              <a:rPr lang="en-US" sz="2000" dirty="0" smtClean="0"/>
              <a:t/>
            </a:r>
            <a:br>
              <a:rPr lang="en-US" sz="2000" dirty="0" smtClean="0"/>
            </a:br>
            <a:r>
              <a:rPr lang="en-US" sz="2000" dirty="0" smtClean="0"/>
              <a:t>DIMMs install straight up and down and have two notches on the bottom of the PCB</a:t>
            </a:r>
            <a:r>
              <a:rPr lang="en-US" dirty="0" smtClean="0"/>
              <a:t>.</a:t>
            </a:r>
            <a:br>
              <a:rPr lang="en-US" dirty="0" smtClean="0"/>
            </a:br>
            <a:endParaRPr 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077218"/>
          </a:xfrm>
          <a:prstGeom prst="rect">
            <a:avLst/>
          </a:prstGeom>
        </p:spPr>
        <p:txBody>
          <a:bodyPr wrap="square">
            <a:spAutoFit/>
          </a:bodyPr>
          <a:lstStyle/>
          <a:p>
            <a:r>
              <a:rPr lang="en-US" sz="3200" b="1" dirty="0" smtClean="0"/>
              <a:t>RAM Memory Technology</a:t>
            </a:r>
            <a:r>
              <a:rPr lang="en-US" sz="3200" dirty="0" smtClean="0"/>
              <a:t/>
            </a:r>
            <a:br>
              <a:rPr lang="en-US" sz="3200" dirty="0" smtClean="0"/>
            </a:br>
            <a:endParaRPr lang="en-US" sz="3200" b="1" dirty="0"/>
          </a:p>
        </p:txBody>
      </p:sp>
      <p:sp>
        <p:nvSpPr>
          <p:cNvPr id="6" name="Rectangle 5"/>
          <p:cNvSpPr/>
          <p:nvPr/>
        </p:nvSpPr>
        <p:spPr>
          <a:xfrm>
            <a:off x="0" y="533400"/>
            <a:ext cx="9144000" cy="6278642"/>
          </a:xfrm>
          <a:prstGeom prst="rect">
            <a:avLst/>
          </a:prstGeom>
        </p:spPr>
        <p:txBody>
          <a:bodyPr wrap="square">
            <a:spAutoFit/>
          </a:bodyPr>
          <a:lstStyle/>
          <a:p>
            <a:r>
              <a:rPr lang="en-US" dirty="0" smtClean="0"/>
              <a:t/>
            </a:r>
            <a:br>
              <a:rPr lang="en-US" dirty="0" smtClean="0"/>
            </a:br>
            <a:r>
              <a:rPr lang="en-US" sz="2400" dirty="0" smtClean="0">
                <a:hlinkClick r:id="rId2"/>
              </a:rPr>
              <a:t>SODIMM</a:t>
            </a:r>
            <a:r>
              <a:rPr lang="en-US" sz="2400" dirty="0" smtClean="0"/>
              <a:t> (Small Outline DIMM)</a:t>
            </a:r>
            <a:br>
              <a:rPr lang="en-US" sz="2400" dirty="0" smtClean="0"/>
            </a:br>
            <a:r>
              <a:rPr lang="en-US" sz="2400" dirty="0" smtClean="0"/>
              <a:t>SO DIMMs are commonly used in notebooks and are smaller than normal DIMMs. There are two types of SO DIMMs. Either 72 pins and a transfer rate of 32 bits or 144 pins with a transfer rate of 64 bits.</a:t>
            </a:r>
          </a:p>
          <a:p>
            <a:pPr marL="457200" indent="-457200" algn="just">
              <a:buAutoNum type="arabicPeriod" startAt="3"/>
            </a:pPr>
            <a:r>
              <a:rPr lang="en-US" sz="2400" b="1" dirty="0" smtClean="0"/>
              <a:t>RIMM((</a:t>
            </a:r>
            <a:r>
              <a:rPr lang="en-US" sz="2400" b="1" dirty="0" err="1" smtClean="0"/>
              <a:t>Rambus</a:t>
            </a:r>
            <a:r>
              <a:rPr lang="en-US" sz="2400" b="1" dirty="0" smtClean="0"/>
              <a:t> In-line Memory Modules )</a:t>
            </a:r>
          </a:p>
          <a:p>
            <a:pPr marL="457200" indent="-457200" algn="just"/>
            <a:endParaRPr lang="en-US" sz="2400" b="1" dirty="0" smtClean="0"/>
          </a:p>
          <a:p>
            <a:pPr algn="just"/>
            <a:r>
              <a:rPr lang="en-US" sz="2400" dirty="0" smtClean="0">
                <a:hlinkClick r:id="rId2"/>
              </a:rPr>
              <a:t>RDRAM</a:t>
            </a:r>
            <a:r>
              <a:rPr lang="en-US" sz="2400" dirty="0" smtClean="0"/>
              <a:t> – </a:t>
            </a:r>
            <a:r>
              <a:rPr lang="en-US" sz="2400" b="1" dirty="0" smtClean="0"/>
              <a:t>RIMM</a:t>
            </a:r>
          </a:p>
          <a:p>
            <a:pPr algn="just"/>
            <a:r>
              <a:rPr lang="en-US" sz="2400" dirty="0" smtClean="0"/>
              <a:t/>
            </a:r>
            <a:br>
              <a:rPr lang="en-US" sz="2400" dirty="0" smtClean="0"/>
            </a:br>
            <a:r>
              <a:rPr lang="en-US" sz="2400" dirty="0" smtClean="0"/>
              <a:t>Rambus, Inc, in conjunction with Intel has created new technology, Direct RDRAM, to increase the access speed for memory. RIMMs appeared on motherboards sometime during 1999. The in-line memory modules are called RIMMs. They have 184 pins and provide 1.6 GB per second of peak bandwidth in 16 bit chunks. As chip speed gets faster, so does the access to memory and the amount of heat produced. An aluminum sheath, called a heat spreader, covers the module to protect the chips from overheating</a:t>
            </a:r>
            <a:r>
              <a:rPr lang="en-US" dirty="0" smtClean="0"/>
              <a:t>.</a:t>
            </a:r>
            <a:endParaRPr lang="en-US"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TotalTime>
  <Words>1842</Words>
  <Application>Microsoft Office PowerPoint</Application>
  <PresentationFormat>On-screen Show (4:3)</PresentationFormat>
  <Paragraphs>176</Paragraphs>
  <Slides>69</Slides>
  <Notes>2</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syslab</dc:creator>
  <cp:lastModifiedBy>Jit</cp:lastModifiedBy>
  <cp:revision>74</cp:revision>
  <dcterms:created xsi:type="dcterms:W3CDTF">2017-12-28T08:04:44Z</dcterms:created>
  <dcterms:modified xsi:type="dcterms:W3CDTF">2018-01-06T00:27:24Z</dcterms:modified>
</cp:coreProperties>
</file>